
<file path=[Content_Types].xml><?xml version="1.0" encoding="utf-8"?>
<Types xmlns="http://schemas.openxmlformats.org/package/2006/content-types">
  <Default Extension="1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83" r:id="rId2"/>
    <p:sldId id="285" r:id="rId3"/>
    <p:sldId id="258" r:id="rId4"/>
    <p:sldId id="261" r:id="rId5"/>
    <p:sldId id="264" r:id="rId6"/>
    <p:sldId id="273" r:id="rId7"/>
    <p:sldId id="268" r:id="rId8"/>
    <p:sldId id="265" r:id="rId9"/>
    <p:sldId id="262" r:id="rId10"/>
    <p:sldId id="286" r:id="rId11"/>
    <p:sldId id="287" r:id="rId12"/>
    <p:sldId id="288" r:id="rId13"/>
    <p:sldId id="28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826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B895D8-52FC-745E-1B28-BC8689E53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167480"/>
            <a:ext cx="1626869" cy="1060451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6698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1804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1193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75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986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39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080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338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576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27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542FE-AEE4-4B3F-8C74-39DDC66BE3B8}" type="datetimeFigureOut">
              <a:rPr lang="en-IN" smtClean="0"/>
              <a:t>01-04-2025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97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517813/free-illustration-vector-coming-soon-opening-soon-announcement" TargetMode="External"/><Relationship Id="rId2" Type="http://schemas.openxmlformats.org/officeDocument/2006/relationships/image" Target="../media/image8.1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350" y="43073"/>
            <a:ext cx="1912747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98" y="4585830"/>
            <a:ext cx="11668836" cy="2387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(Autonomous)</a:t>
            </a:r>
            <a:br>
              <a:rPr lang="en-US" sz="3200" b="1" dirty="0"/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Gurajada-Vizianagaram.</a:t>
            </a:r>
            <a:br>
              <a:rPr lang="en-US" sz="2400" dirty="0"/>
            </a:b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95" y="446980"/>
            <a:ext cx="3222932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613" y="513260"/>
            <a:ext cx="1541557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4613" y="1587289"/>
            <a:ext cx="1541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ECE,EEE,CSE&amp;MECH</a:t>
            </a:r>
            <a:endParaRPr kumimoji="0" lang="en-IN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480" y="148361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9929" y="3201153"/>
            <a:ext cx="601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NAME OF THE SUBJECT  :  Natural Language Processing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NAME OF THE TOPIC       : Language Modelling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Mrs. P. Sangeeta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Assistant 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22455" y="2043115"/>
            <a:ext cx="10022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DEPARTMENT OF COMPUTER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2202240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71BF8-AB07-299C-08B8-61E343301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161616"/>
                </a:solidFill>
                <a:effectLst/>
                <a:latin typeface="Bookman Old Style" panose="02050604050505020204" pitchFamily="18" charset="0"/>
              </a:rPr>
              <a:t>Language Modelling </a:t>
            </a:r>
            <a:r>
              <a:rPr lang="en-US" b="1" dirty="0">
                <a:latin typeface="Bookman Old Style" panose="02050604050505020204" pitchFamily="18" charset="0"/>
              </a:rPr>
              <a:t>:</a:t>
            </a:r>
            <a:endParaRPr lang="en-IN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0031A-B902-7ADE-55DF-450BD050A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>
              <a:latin typeface="Arial Rounded MT Bold" panose="020F0704030504030204" pitchFamily="34" charset="0"/>
            </a:endParaRPr>
          </a:p>
          <a:p>
            <a:r>
              <a:rPr lang="en-US" sz="2800" dirty="0">
                <a:latin typeface="Arial Rounded MT Bold" panose="020F0704030504030204" pitchFamily="34" charset="0"/>
              </a:rPr>
              <a:t>Predicting the next word in a sentence or sequence of words based on the context and previous words.</a:t>
            </a:r>
          </a:p>
          <a:p>
            <a:r>
              <a:rPr lang="en-US" sz="2800" dirty="0">
                <a:latin typeface="Arial Rounded MT Bold" panose="020F0704030504030204" pitchFamily="34" charset="0"/>
              </a:rPr>
              <a:t>Importance:</a:t>
            </a:r>
          </a:p>
          <a:p>
            <a:pPr>
              <a:buNone/>
            </a:pPr>
            <a:r>
              <a:rPr lang="en-US" sz="2800" dirty="0">
                <a:latin typeface="Arial Rounded MT Bold" panose="020F0704030504030204" pitchFamily="34" charset="0"/>
              </a:rPr>
              <a:t>-  enables machines to understand and generate human-like text, enhancing the capabilities of chatbots, virtual assistants, and other AI-powered systems.</a:t>
            </a:r>
          </a:p>
          <a:p>
            <a:pPr>
              <a:buNone/>
            </a:pPr>
            <a:r>
              <a:rPr lang="en-US" sz="2800" dirty="0">
                <a:latin typeface="Arial Rounded MT Bold" panose="020F0704030504030204" pitchFamily="34" charset="0"/>
              </a:rPr>
              <a:t>- </a:t>
            </a:r>
            <a:r>
              <a:rPr lang="en-US" dirty="0">
                <a:latin typeface="Arial Rounded MT Bold" panose="020F0704030504030204" pitchFamily="34" charset="0"/>
              </a:rPr>
              <a:t>Aids businesses in deriving valuable insights and making data-driven decisions from vast amounts of textual data</a:t>
            </a:r>
            <a:r>
              <a:rPr lang="en-US" sz="2800" dirty="0">
                <a:latin typeface="Arial Rounded MT Bold" panose="020F07040305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390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EFADE-C9FE-8A91-6007-4B47EAFB5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826" y="371375"/>
            <a:ext cx="10018713" cy="1039528"/>
          </a:xfrm>
        </p:spPr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NLP Tasks:</a:t>
            </a:r>
            <a:endParaRPr lang="en-IN" b="1" dirty="0">
              <a:latin typeface="Bookman Old Style" panose="02050604050505020204" pitchFamily="18" charset="0"/>
            </a:endParaRPr>
          </a:p>
        </p:txBody>
      </p:sp>
      <p:pic>
        <p:nvPicPr>
          <p:cNvPr id="5" name="Content Placeholder 4" descr="Nlp tasks">
            <a:extLst>
              <a:ext uri="{FF2B5EF4-FFF2-40B4-BE49-F238E27FC236}">
                <a16:creationId xmlns:a16="http://schemas.microsoft.com/office/drawing/2014/main" id="{DF3EFE74-9323-8F29-2517-7F7FDE114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542" y="1647683"/>
            <a:ext cx="7972746" cy="453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1386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1ABE-842E-35CF-8840-0C001B6F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52" y="473009"/>
            <a:ext cx="10018713" cy="1752599"/>
          </a:xfrm>
        </p:spPr>
        <p:txBody>
          <a:bodyPr>
            <a:norm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Language Modelling Use cases</a:t>
            </a:r>
            <a:endParaRPr lang="en-IN" dirty="0">
              <a:latin typeface="Bookman Old Style" panose="020506040505050202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C9A3A6-9735-DFC5-FBE5-D11C35B2E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z="2800" dirty="0">
              <a:latin typeface="Arial Rounded MT Bold" panose="020F0704030504030204" pitchFamily="34" charset="0"/>
            </a:endParaRPr>
          </a:p>
          <a:p>
            <a:r>
              <a:rPr lang="en-IN" sz="2800" dirty="0">
                <a:latin typeface="Arial Rounded MT Bold" panose="020F0704030504030204" pitchFamily="34" charset="0"/>
              </a:rPr>
              <a:t>Machine Translation</a:t>
            </a:r>
            <a:endParaRPr lang="en-US" sz="2800" dirty="0">
              <a:latin typeface="Arial Rounded MT Bold" panose="020F0704030504030204" pitchFamily="34" charset="0"/>
            </a:endParaRPr>
          </a:p>
          <a:p>
            <a:r>
              <a:rPr lang="en-IN" sz="2800" dirty="0">
                <a:latin typeface="Arial Rounded MT Bold" panose="020F0704030504030204" pitchFamily="34" charset="0"/>
              </a:rPr>
              <a:t>Text Generation</a:t>
            </a:r>
            <a:endParaRPr lang="en-US" sz="2800" dirty="0">
              <a:latin typeface="Arial Rounded MT Bold" panose="020F0704030504030204" pitchFamily="34" charset="0"/>
            </a:endParaRPr>
          </a:p>
          <a:p>
            <a:r>
              <a:rPr lang="en-IN" sz="2800" dirty="0">
                <a:latin typeface="Arial Rounded MT Bold" panose="020F0704030504030204" pitchFamily="34" charset="0"/>
              </a:rPr>
              <a:t>Speech Recognition</a:t>
            </a:r>
            <a:endParaRPr lang="en-US" sz="2800" dirty="0">
              <a:latin typeface="Arial Rounded MT Bold" panose="020F0704030504030204" pitchFamily="34" charset="0"/>
            </a:endParaRPr>
          </a:p>
          <a:p>
            <a:r>
              <a:rPr lang="en-IN" sz="2800" dirty="0">
                <a:latin typeface="Arial Rounded MT Bold" panose="020F0704030504030204" pitchFamily="34" charset="0"/>
              </a:rPr>
              <a:t>Question Answering</a:t>
            </a:r>
          </a:p>
          <a:p>
            <a:r>
              <a:rPr lang="en-IN" sz="2800" dirty="0">
                <a:latin typeface="Arial Rounded MT Bold" panose="020F0704030504030204" pitchFamily="34" charset="0"/>
              </a:rPr>
              <a:t>Named Entity Recognition</a:t>
            </a:r>
            <a:endParaRPr lang="en-US" sz="2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119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4752-D9F5-595B-C204-3FD5F5029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61616"/>
                </a:solidFill>
                <a:latin typeface="Bookman Old Style" panose="02050604050505020204" pitchFamily="18" charset="0"/>
              </a:rPr>
              <a:t>How does LM work?</a:t>
            </a:r>
            <a:br>
              <a:rPr lang="en-US" b="1" dirty="0">
                <a:solidFill>
                  <a:srgbClr val="161616"/>
                </a:solidFill>
                <a:latin typeface="Bookman Old Style" panose="02050604050505020204" pitchFamily="18" charset="0"/>
              </a:rPr>
            </a:br>
            <a:endParaRPr lang="en-IN" b="1" dirty="0">
              <a:latin typeface="Bookman Old Style" panose="020506040505050202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E1433B-6B61-B44A-4825-2B9B02C63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Arial Rounded MT Bold" panose="020F0704030504030204" pitchFamily="34" charset="0"/>
              </a:rPr>
              <a:t>determine word probability by analyzing text data</a:t>
            </a:r>
          </a:p>
          <a:p>
            <a:r>
              <a:rPr lang="en-US" sz="2800" dirty="0">
                <a:latin typeface="Arial Rounded MT Bold" panose="020F0704030504030204" pitchFamily="34" charset="0"/>
              </a:rPr>
              <a:t>interpret this data by feeding it through an algorithm that establishes rules for context in natural language.</a:t>
            </a:r>
          </a:p>
          <a:p>
            <a:r>
              <a:rPr lang="en-US" sz="2800" dirty="0">
                <a:latin typeface="Arial Rounded MT Bold" panose="020F0704030504030204" pitchFamily="34" charset="0"/>
              </a:rPr>
              <a:t> model applies these rules in language tasks to accurately predict or produce new sentences.</a:t>
            </a:r>
          </a:p>
          <a:p>
            <a:r>
              <a:rPr lang="en-US" sz="2800" dirty="0">
                <a:latin typeface="Arial Rounded MT Bold" panose="020F0704030504030204" pitchFamily="34" charset="0"/>
              </a:rPr>
              <a:t>model essentially learns the features and characteristics of basic language and uses those features to understand new phrases.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1041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AD0B4-7EF8-EF45-3A53-0AC854D45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45" y="485291"/>
            <a:ext cx="10018713" cy="1752599"/>
          </a:xfrm>
        </p:spPr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Types of Language Modelling</a:t>
            </a:r>
            <a:endParaRPr lang="en-IN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7EE8-AA23-E4F8-3DF7-D73F640B2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027" y="2363056"/>
            <a:ext cx="9622852" cy="32646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100" dirty="0"/>
          </a:p>
          <a:p>
            <a:r>
              <a:rPr lang="en-IN" dirty="0">
                <a:latin typeface="Arial Rounded MT Bold" panose="020F0704030504030204" pitchFamily="34" charset="0"/>
              </a:rPr>
              <a:t>Grammar-based Language Modelling</a:t>
            </a:r>
          </a:p>
          <a:p>
            <a:r>
              <a:rPr lang="en-IN" dirty="0">
                <a:latin typeface="Arial Rounded MT Bold" panose="020F0704030504030204" pitchFamily="34" charset="0"/>
              </a:rPr>
              <a:t>Statistical - based Language Modelling</a:t>
            </a:r>
          </a:p>
        </p:txBody>
      </p:sp>
    </p:spTree>
    <p:extLst>
      <p:ext uri="{BB962C8B-B14F-4D97-AF65-F5344CB8AC3E}">
        <p14:creationId xmlns:p14="http://schemas.microsoft.com/office/powerpoint/2010/main" val="214115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4FDE0-8F2A-5BA4-E7C4-D67426A5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313" y="281539"/>
            <a:ext cx="10018713" cy="1752599"/>
          </a:xfrm>
        </p:spPr>
        <p:txBody>
          <a:bodyPr>
            <a:normAutofit/>
          </a:bodyPr>
          <a:lstStyle/>
          <a:p>
            <a:r>
              <a:rPr lang="en-IN" b="1" dirty="0">
                <a:latin typeface="Bookman Old Style" panose="02050604050505020204" pitchFamily="18" charset="0"/>
              </a:rPr>
              <a:t>Grammar-based Language Modelling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D69F3-538A-91EC-16DD-F0A377E8A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438399"/>
            <a:ext cx="10018713" cy="3352801"/>
          </a:xfrm>
        </p:spPr>
        <p:txBody>
          <a:bodyPr>
            <a:no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refers to an approach where </a:t>
            </a:r>
            <a:r>
              <a:rPr lang="en-US" b="1" dirty="0">
                <a:latin typeface="Arial Rounded MT Bold" panose="020F0704030504030204" pitchFamily="34" charset="0"/>
              </a:rPr>
              <a:t>formal grammatical rules</a:t>
            </a:r>
            <a:r>
              <a:rPr lang="en-US" dirty="0">
                <a:latin typeface="Arial Rounded MT Bold" panose="020F0704030504030204" pitchFamily="34" charset="0"/>
              </a:rPr>
              <a:t> are used to define the structure and syntax of a language.</a:t>
            </a:r>
            <a:endParaRPr lang="en-IN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97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5D41-19D8-E853-476E-D50B80CE0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Example:</a:t>
            </a:r>
            <a:endParaRPr lang="en-IN" b="1" dirty="0">
              <a:latin typeface="Bookman Old Style" panose="020506040505050202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644687-E30B-1113-0EF2-7E8A44A2E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6251" y="1910754"/>
            <a:ext cx="10099497" cy="424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30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F4A9B-B476-7581-56D0-E37E3544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Applications:</a:t>
            </a:r>
            <a:endParaRPr lang="en-IN" b="1" dirty="0">
              <a:latin typeface="Bookman Old Style" panose="02050604050505020204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1C02A0E0-0D66-ED32-BD93-C24007A00C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509979"/>
            <a:ext cx="9127733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Speech Recognition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Machine Translation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Chat bots &amp; Virtual Assistants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Text-to-Speech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205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4E23-140A-D173-330D-6BF61BE5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216" y="889107"/>
            <a:ext cx="10515600" cy="1325563"/>
          </a:xfrm>
        </p:spPr>
        <p:txBody>
          <a:bodyPr>
            <a:noAutofit/>
          </a:bodyPr>
          <a:lstStyle/>
          <a:p>
            <a:r>
              <a:rPr lang="en-IN" b="1" dirty="0">
                <a:latin typeface="Bookman Old Style" panose="02050604050505020204" pitchFamily="18" charset="0"/>
              </a:rPr>
              <a:t>Statistical-based Language Modelling</a:t>
            </a:r>
            <a:br>
              <a:rPr lang="en-IN" b="1" dirty="0">
                <a:latin typeface="Bookman Old Style" panose="02050604050505020204" pitchFamily="18" charset="0"/>
              </a:rPr>
            </a:br>
            <a:endParaRPr lang="en-IN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82C46-996D-1D43-877F-CAFE8C8D9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9635"/>
            <a:ext cx="10515600" cy="3567327"/>
          </a:xfrm>
        </p:spPr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approach that uses </a:t>
            </a:r>
            <a:r>
              <a:rPr lang="en-US" b="1" dirty="0">
                <a:latin typeface="Arial Rounded MT Bold" panose="020F0704030504030204" pitchFamily="34" charset="0"/>
              </a:rPr>
              <a:t>probability and statistics</a:t>
            </a:r>
            <a:r>
              <a:rPr lang="en-US" dirty="0">
                <a:latin typeface="Arial Rounded MT Bold" panose="020F0704030504030204" pitchFamily="34" charset="0"/>
              </a:rPr>
              <a:t> to predict the likelihood of a sequence of words occurring in a language.</a:t>
            </a:r>
          </a:p>
          <a:p>
            <a:pPr marL="0" indent="0">
              <a:buNone/>
            </a:pPr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>
                <a:latin typeface="Arial Rounded MT Bold" panose="020F0704030504030204" pitchFamily="34" charset="0"/>
              </a:rPr>
              <a:t>It is based on the idea that the structure of language can be learned from large text corpora by analyzing how often words or phrases appear together.</a:t>
            </a:r>
            <a:endParaRPr lang="en-IN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651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39898-0113-0AD6-3678-4636FD3F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Example: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CEB1C-815A-5194-FD30-75CE0CCF6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1338"/>
          </a:xfrm>
        </p:spPr>
        <p:txBody>
          <a:bodyPr/>
          <a:lstStyle/>
          <a:p>
            <a:pPr>
              <a:buNone/>
            </a:pPr>
            <a:endParaRPr lang="en-IN" b="1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987CB9-F660-FB2C-A038-A8FA570DA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334" y="1825624"/>
            <a:ext cx="9181748" cy="323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21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C44EF-389E-9BBF-F970-11EFA1F0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Applications: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29D56-721F-3532-4988-03945C54B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IN" dirty="0">
                <a:latin typeface="Arial Rounded MT Bold" panose="020F0704030504030204" pitchFamily="34" charset="0"/>
              </a:rPr>
              <a:t>Text Prediction &amp; Autocomplete</a:t>
            </a:r>
          </a:p>
          <a:p>
            <a:pPr>
              <a:lnSpc>
                <a:spcPct val="100000"/>
              </a:lnSpc>
            </a:pPr>
            <a:r>
              <a:rPr lang="en-IN" dirty="0">
                <a:latin typeface="Arial Rounded MT Bold" panose="020F0704030504030204" pitchFamily="34" charset="0"/>
              </a:rPr>
              <a:t>Spelling &amp; Grammar Correction</a:t>
            </a:r>
          </a:p>
          <a:p>
            <a:pPr>
              <a:lnSpc>
                <a:spcPct val="100000"/>
              </a:lnSpc>
            </a:pPr>
            <a:r>
              <a:rPr lang="en-IN" dirty="0">
                <a:latin typeface="Arial Rounded MT Bold" panose="020F0704030504030204" pitchFamily="34" charset="0"/>
              </a:rPr>
              <a:t>Sentiment Analysis &amp; Text Classification </a:t>
            </a:r>
          </a:p>
          <a:p>
            <a:pPr>
              <a:lnSpc>
                <a:spcPct val="100000"/>
              </a:lnSpc>
            </a:pPr>
            <a:r>
              <a:rPr lang="en-IN" dirty="0">
                <a:latin typeface="Arial Rounded MT Bold" panose="020F0704030504030204" pitchFamily="34" charset="0"/>
              </a:rPr>
              <a:t>Information Retrieval &amp; Search Engines 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rial Rounded MT Bold" panose="020F0704030504030204" pitchFamily="34" charset="0"/>
              </a:rPr>
              <a:t>Named Entity Recognition (NER) &amp; Information Extraction </a:t>
            </a:r>
            <a:endParaRPr lang="en-IN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38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A316CF-DB9C-48AF-B07E-71C3F1E48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00018" y="1253447"/>
            <a:ext cx="10191964" cy="4898204"/>
          </a:xfrm>
        </p:spPr>
      </p:pic>
    </p:spTree>
    <p:extLst>
      <p:ext uri="{BB962C8B-B14F-4D97-AF65-F5344CB8AC3E}">
        <p14:creationId xmlns:p14="http://schemas.microsoft.com/office/powerpoint/2010/main" val="516095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</TotalTime>
  <Words>347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Rounded MT Bold</vt:lpstr>
      <vt:lpstr>Bookman Old Style</vt:lpstr>
      <vt:lpstr>Calibri</vt:lpstr>
      <vt:lpstr>Calibri Light</vt:lpstr>
      <vt:lpstr>Office Theme</vt:lpstr>
      <vt:lpstr>LENDI INSTITUTE OF ENGINEERING AND TECHNOLGOY (Autonomous) Approved by AICTE and Permanently affiliated to JNTU Gurajada-Vizianagaram. </vt:lpstr>
      <vt:lpstr>Language Modelling :</vt:lpstr>
      <vt:lpstr>NLP Tasks:</vt:lpstr>
      <vt:lpstr>Language Modelling Use cases</vt:lpstr>
      <vt:lpstr>How does LM work? </vt:lpstr>
      <vt:lpstr>Types of Language Modelling</vt:lpstr>
      <vt:lpstr>Grammar-based Language Modelling</vt:lpstr>
      <vt:lpstr>Example:</vt:lpstr>
      <vt:lpstr>Applications:</vt:lpstr>
      <vt:lpstr>Statistical-based Language Modelling </vt:lpstr>
      <vt:lpstr>Example:</vt:lpstr>
      <vt:lpstr>Applications: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Don't Touch</dc:creator>
  <cp:lastModifiedBy>Don't Touch</cp:lastModifiedBy>
  <cp:revision>133</cp:revision>
  <dcterms:created xsi:type="dcterms:W3CDTF">2025-01-04T00:38:09Z</dcterms:created>
  <dcterms:modified xsi:type="dcterms:W3CDTF">2025-04-01T00:54:34Z</dcterms:modified>
</cp:coreProperties>
</file>