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92C76-070C-439F-88FD-C7FCCADD40EB}" type="datetimeFigureOut">
              <a:rPr lang="en-IN" smtClean="0"/>
              <a:t>02-04-2025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35197D-5653-4945-ACA7-16993CE9F9D9}" type="slidenum">
              <a:rPr lang="en-IN" smtClean="0"/>
              <a:t>‹#›</a:t>
            </a:fld>
            <a:endParaRPr lang="en-IN"/>
          </a:p>
        </p:txBody>
      </p:sp>
    </p:spTree>
    <p:extLst>
      <p:ext uri="{BB962C8B-B14F-4D97-AF65-F5344CB8AC3E}">
        <p14:creationId xmlns:p14="http://schemas.microsoft.com/office/powerpoint/2010/main" val="2861204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6196A7B-C1D4-4AA4-97A5-52287625B45C}" type="slidenum">
              <a:rPr lang="en-US" altLang="en-US" sz="1200"/>
              <a:pPr/>
              <a:t>24</a:t>
            </a:fld>
            <a:endParaRPr lang="en-US" altLang="en-US" sz="1200"/>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235794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FFE2DE8-9B65-4D36-9F20-83B5AB81A497}" type="slidenum">
              <a:rPr lang="en-US" altLang="en-US" sz="1200"/>
              <a:pPr/>
              <a:t>25</a:t>
            </a:fld>
            <a:endParaRPr lang="en-US" altLang="en-US" sz="1200"/>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667637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F68C072-033F-4343-B5C1-297B62FE2E1F}" type="slidenum">
              <a:rPr lang="en-US" altLang="en-US" sz="1200"/>
              <a:pPr/>
              <a:t>33</a:t>
            </a:fld>
            <a:endParaRPr lang="en-US" altLang="en-US" sz="1200"/>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39201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9CC3AE-E744-45CB-96BE-4ED813AEFE3E}" type="slidenum">
              <a:rPr lang="en-US" altLang="en-US" sz="1200"/>
              <a:pPr/>
              <a:t>34</a:t>
            </a:fld>
            <a:endParaRPr lang="en-US" altLang="en-US" sz="1200"/>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369142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6514C94-7905-40CC-94E6-489E3B4359BB}" type="slidenum">
              <a:rPr lang="en-US" altLang="en-US" sz="1200"/>
              <a:pPr/>
              <a:t>35</a:t>
            </a:fld>
            <a:endParaRPr lang="en-US" altLang="en-US" sz="1200"/>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4225327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02-04-2025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41840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02-04-2025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315317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E542FE-AEE4-4B3F-8C74-39DDC66BE3B8}" type="datetimeFigureOut">
              <a:rPr lang="en-IN" smtClean="0"/>
              <a:t>02-04-2025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25928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E542FE-AEE4-4B3F-8C74-39DDC66BE3B8}" type="datetimeFigureOut">
              <a:rPr lang="en-IN" smtClean="0"/>
              <a:t>02-04-2025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56110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E542FE-AEE4-4B3F-8C74-39DDC66BE3B8}" type="datetimeFigureOut">
              <a:rPr lang="en-IN" smtClean="0"/>
              <a:t>02-04-2025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0210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E542FE-AEE4-4B3F-8C74-39DDC66BE3B8}" type="datetimeFigureOut">
              <a:rPr lang="en-IN" smtClean="0"/>
              <a:t>02-04-2025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31934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542FE-AEE4-4B3F-8C74-39DDC66BE3B8}" type="datetimeFigureOut">
              <a:rPr lang="en-IN" smtClean="0"/>
              <a:t>02-04-2025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9719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02-04-2025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0869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02-04-2025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183573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02-04-2025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688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02-04-2025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853146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542FE-AEE4-4B3F-8C74-39DDC66BE3B8}" type="datetimeFigureOut">
              <a:rPr lang="en-IN" smtClean="0"/>
              <a:t>02-04-2025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1922A-2044-407E-94BC-466D516F24FD}" type="slidenum">
              <a:rPr lang="en-IN" smtClean="0"/>
              <a:t>‹#›</a:t>
            </a:fld>
            <a:endParaRPr lang="en-IN"/>
          </a:p>
        </p:txBody>
      </p:sp>
    </p:spTree>
    <p:extLst>
      <p:ext uri="{BB962C8B-B14F-4D97-AF65-F5344CB8AC3E}">
        <p14:creationId xmlns:p14="http://schemas.microsoft.com/office/powerpoint/2010/main" val="2547096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75861" y="155398"/>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smtClean="0">
                <a:solidFill>
                  <a:schemeClr val="accent1">
                    <a:lumMod val="75000"/>
                  </a:schemeClr>
                </a:solidFill>
              </a:rPr>
              <a:t>LENDI INSTITUTE OF ENGINEERING AND TECHNOLGOY</a:t>
            </a:r>
            <a:br>
              <a:rPr lang="en-US" sz="3200" b="1" dirty="0" smtClean="0">
                <a:solidFill>
                  <a:schemeClr val="accent1">
                    <a:lumMod val="75000"/>
                  </a:schemeClr>
                </a:solidFill>
              </a:rPr>
            </a:br>
            <a:r>
              <a:rPr lang="en-US" sz="2400" b="1" dirty="0" smtClean="0">
                <a:solidFill>
                  <a:srgbClr val="C00000"/>
                </a:solidFill>
              </a:rPr>
              <a:t>(Autonomous)</a:t>
            </a:r>
            <a:r>
              <a:rPr lang="en-US" sz="3200" b="1" dirty="0" smtClean="0"/>
              <a:t/>
            </a:r>
            <a:br>
              <a:rPr lang="en-US" sz="3200" b="1" dirty="0" smtClean="0"/>
            </a:br>
            <a:r>
              <a:rPr lang="en-US" sz="2400" b="1" dirty="0" smtClean="0">
                <a:solidFill>
                  <a:schemeClr val="accent2">
                    <a:lumMod val="75000"/>
                  </a:schemeClr>
                </a:solidFill>
              </a:rPr>
              <a:t>Approved by AICTE and Permanently affiliated to JNTU Gurajada-Vizianagaram.</a:t>
            </a:r>
            <a:r>
              <a:rPr lang="en-US" sz="2400" dirty="0" smtClean="0"/>
              <a:t/>
            </a:r>
            <a:br>
              <a:rPr lang="en-US" sz="2400" dirty="0" smtClean="0"/>
            </a:br>
            <a:endParaRPr lang="en-IN" sz="2400" dirty="0"/>
          </a:p>
        </p:txBody>
      </p:sp>
      <p:pic>
        <p:nvPicPr>
          <p:cNvPr id="5" name="Picture 4"/>
          <p:cNvPicPr>
            <a:picLocks noChangeAspect="1"/>
          </p:cNvPicPr>
          <p:nvPr/>
        </p:nvPicPr>
        <p:blipFill>
          <a:blip r:embed="rId3"/>
          <a:stretch>
            <a:fillRect/>
          </a:stretch>
        </p:blipFill>
        <p:spPr>
          <a:xfrm>
            <a:off x="2952679" y="450361"/>
            <a:ext cx="3222932" cy="1347190"/>
          </a:xfrm>
          <a:prstGeom prst="rect">
            <a:avLst/>
          </a:prstGeom>
        </p:spPr>
      </p:pic>
      <p:pic>
        <p:nvPicPr>
          <p:cNvPr id="6" name="Picture 5"/>
          <p:cNvPicPr>
            <a:picLocks noChangeAspect="1"/>
          </p:cNvPicPr>
          <p:nvPr/>
        </p:nvPicPr>
        <p:blipFill>
          <a:blip r:embed="rId4"/>
          <a:stretch>
            <a:fillRect/>
          </a:stretch>
        </p:blipFill>
        <p:spPr>
          <a:xfrm>
            <a:off x="7514612" y="517691"/>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smtClean="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66081" y="19990"/>
            <a:ext cx="2143125" cy="2143125"/>
          </a:xfrm>
          <a:prstGeom prst="rect">
            <a:avLst/>
          </a:prstGeom>
        </p:spPr>
      </p:pic>
      <p:sp>
        <p:nvSpPr>
          <p:cNvPr id="9" name="TextBox 8"/>
          <p:cNvSpPr txBox="1"/>
          <p:nvPr/>
        </p:nvSpPr>
        <p:spPr>
          <a:xfrm>
            <a:off x="2688608" y="3119018"/>
            <a:ext cx="6974006" cy="1938992"/>
          </a:xfrm>
          <a:prstGeom prst="rect">
            <a:avLst/>
          </a:prstGeom>
          <a:noFill/>
        </p:spPr>
        <p:txBody>
          <a:bodyPr wrap="square" rtlCol="0">
            <a:spAutoFit/>
          </a:bodyPr>
          <a:lstStyle/>
          <a:p>
            <a:r>
              <a:rPr lang="en-US" sz="2000" b="1" dirty="0" smtClean="0">
                <a:solidFill>
                  <a:schemeClr val="accent4">
                    <a:lumMod val="75000"/>
                  </a:schemeClr>
                </a:solidFill>
              </a:rPr>
              <a:t>NAME OF THE SUBJECT  : INTRODUCTION TO PROGRAMMING  </a:t>
            </a:r>
          </a:p>
          <a:p>
            <a:r>
              <a:rPr lang="en-US" sz="2000" b="1" dirty="0" smtClean="0">
                <a:solidFill>
                  <a:schemeClr val="accent4">
                    <a:lumMod val="75000"/>
                  </a:schemeClr>
                </a:solidFill>
              </a:rPr>
              <a:t>NAME OF THE TOPIC       : ARRAYS,STRUCTURES,POINTERS,FILES</a:t>
            </a:r>
            <a:endParaRPr lang="en-US" sz="2000" dirty="0" smtClean="0"/>
          </a:p>
          <a:p>
            <a:r>
              <a:rPr lang="en-US" sz="2000" dirty="0" smtClean="0"/>
              <a:t>                           </a:t>
            </a:r>
          </a:p>
          <a:p>
            <a:r>
              <a:rPr lang="en-US" sz="2000" dirty="0"/>
              <a:t> </a:t>
            </a:r>
            <a:r>
              <a:rPr lang="en-US" sz="2000" dirty="0" smtClean="0"/>
              <a:t>                                  </a:t>
            </a:r>
            <a:r>
              <a:rPr lang="en-US" sz="2000" b="1" dirty="0" smtClean="0">
                <a:solidFill>
                  <a:srgbClr val="FF0000"/>
                </a:solidFill>
              </a:rPr>
              <a:t>PRESENTED BY :</a:t>
            </a:r>
          </a:p>
          <a:p>
            <a:r>
              <a:rPr lang="en-US" sz="2000" dirty="0" smtClean="0"/>
              <a:t>                                  Mr.S.V.R Vara Prasad</a:t>
            </a:r>
          </a:p>
          <a:p>
            <a:r>
              <a:rPr lang="en-US" sz="2000"/>
              <a:t> </a:t>
            </a:r>
            <a:r>
              <a:rPr lang="en-US" sz="2000" smtClean="0"/>
              <a:t>                                  Assistant </a:t>
            </a:r>
            <a:r>
              <a:rPr lang="en-US" sz="2000" dirty="0" smtClean="0"/>
              <a:t>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smtClean="0">
                <a:ln/>
                <a:solidFill>
                  <a:schemeClr val="accent4"/>
                </a:solidFill>
              </a:rPr>
              <a:t>DEPARTMENT OF COMPUTER SCIENCE AND ENGINEERING</a:t>
            </a:r>
            <a:endParaRPr lang="en-US" sz="3200" b="1" dirty="0">
              <a:ln/>
              <a:solidFill>
                <a:schemeClr val="accent4"/>
              </a:solidFill>
            </a:endParaRPr>
          </a:p>
        </p:txBody>
      </p:sp>
    </p:spTree>
    <p:extLst>
      <p:ext uri="{BB962C8B-B14F-4D97-AF65-F5344CB8AC3E}">
        <p14:creationId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23331" y="609600"/>
            <a:ext cx="9689911" cy="1600200"/>
          </a:xfrm>
        </p:spPr>
        <p:txBody>
          <a:bodyPr/>
          <a:lstStyle/>
          <a:p>
            <a:pPr eaLnBrk="1" hangingPunct="1"/>
            <a:r>
              <a:rPr lang="en-US" altLang="en-US" dirty="0" smtClean="0"/>
              <a:t>How to Write and Compile C Programs</a:t>
            </a:r>
          </a:p>
        </p:txBody>
      </p:sp>
      <p:sp>
        <p:nvSpPr>
          <p:cNvPr id="4099" name="Rectangle 3"/>
          <p:cNvSpPr>
            <a:spLocks noGrp="1" noChangeArrowheads="1"/>
          </p:cNvSpPr>
          <p:nvPr>
            <p:ph type="body" idx="1"/>
          </p:nvPr>
        </p:nvSpPr>
        <p:spPr/>
        <p:txBody>
          <a:bodyPr/>
          <a:lstStyle/>
          <a:p>
            <a:pPr eaLnBrk="1" hangingPunct="1">
              <a:lnSpc>
                <a:spcPct val="90000"/>
              </a:lnSpc>
            </a:pPr>
            <a:r>
              <a:rPr lang="en-US" altLang="en-US"/>
              <a:t>C, C++ and Java</a:t>
            </a:r>
          </a:p>
          <a:p>
            <a:pPr eaLnBrk="1" hangingPunct="1">
              <a:lnSpc>
                <a:spcPct val="90000"/>
              </a:lnSpc>
            </a:pPr>
            <a:r>
              <a:rPr lang="en-US" altLang="en-US"/>
              <a:t>Compilers:  Microsoft Visual C++, GCC, Borland C</a:t>
            </a:r>
          </a:p>
          <a:p>
            <a:pPr eaLnBrk="1" hangingPunct="1">
              <a:lnSpc>
                <a:spcPct val="90000"/>
              </a:lnSpc>
            </a:pPr>
            <a:r>
              <a:rPr lang="en-US" altLang="en-US"/>
              <a:t>Since we will be working on PCs:</a:t>
            </a:r>
          </a:p>
          <a:p>
            <a:pPr lvl="1" eaLnBrk="1" hangingPunct="1">
              <a:lnSpc>
                <a:spcPct val="90000"/>
              </a:lnSpc>
            </a:pPr>
            <a:r>
              <a:rPr lang="en-US" altLang="en-US"/>
              <a:t>Microsoft Visual C++</a:t>
            </a:r>
          </a:p>
          <a:p>
            <a:pPr lvl="2" eaLnBrk="1" hangingPunct="1">
              <a:lnSpc>
                <a:spcPct val="90000"/>
              </a:lnSpc>
            </a:pPr>
            <a:r>
              <a:rPr lang="en-US" altLang="en-US"/>
              <a:t>Open new Win32 Console Application</a:t>
            </a:r>
          </a:p>
          <a:p>
            <a:pPr lvl="2" eaLnBrk="1" hangingPunct="1">
              <a:lnSpc>
                <a:spcPct val="90000"/>
              </a:lnSpc>
            </a:pPr>
            <a:r>
              <a:rPr lang="en-US" altLang="en-US"/>
              <a:t>Name it (in “project name”)</a:t>
            </a:r>
          </a:p>
          <a:p>
            <a:pPr lvl="2" eaLnBrk="1" hangingPunct="1">
              <a:lnSpc>
                <a:spcPct val="90000"/>
              </a:lnSpc>
            </a:pPr>
            <a:r>
              <a:rPr lang="en-US" altLang="en-US"/>
              <a:t>Click “a hello world application”</a:t>
            </a:r>
          </a:p>
          <a:p>
            <a:pPr lvl="2" eaLnBrk="1" hangingPunct="1">
              <a:lnSpc>
                <a:spcPct val="90000"/>
              </a:lnSpc>
            </a:pPr>
            <a:r>
              <a:rPr lang="en-US" altLang="en-US"/>
              <a:t>Go to file view, source files, then the name of your project.cpp</a:t>
            </a:r>
          </a:p>
          <a:p>
            <a:pPr eaLnBrk="1" hangingPunct="1">
              <a:lnSpc>
                <a:spcPct val="90000"/>
              </a:lnSpc>
            </a:pPr>
            <a:endParaRPr lang="en-US" altLang="en-US"/>
          </a:p>
        </p:txBody>
      </p:sp>
    </p:spTree>
    <p:extLst>
      <p:ext uri="{BB962C8B-B14F-4D97-AF65-F5344CB8AC3E}">
        <p14:creationId xmlns:p14="http://schemas.microsoft.com/office/powerpoint/2010/main" val="413234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Some Things About C</a:t>
            </a:r>
          </a:p>
        </p:txBody>
      </p:sp>
      <p:sp>
        <p:nvSpPr>
          <p:cNvPr id="5123" name="Rectangle 3"/>
          <p:cNvSpPr>
            <a:spLocks noGrp="1" noChangeArrowheads="1"/>
          </p:cNvSpPr>
          <p:nvPr>
            <p:ph type="body" idx="1"/>
          </p:nvPr>
        </p:nvSpPr>
        <p:spPr/>
        <p:txBody>
          <a:bodyPr/>
          <a:lstStyle/>
          <a:p>
            <a:pPr eaLnBrk="1" hangingPunct="1">
              <a:lnSpc>
                <a:spcPct val="90000"/>
              </a:lnSpc>
            </a:pPr>
            <a:r>
              <a:rPr lang="en-US" altLang="en-US" smtClean="0"/>
              <a:t>Case matters, white space does not</a:t>
            </a:r>
          </a:p>
          <a:p>
            <a:pPr eaLnBrk="1" hangingPunct="1">
              <a:lnSpc>
                <a:spcPct val="90000"/>
              </a:lnSpc>
            </a:pPr>
            <a:r>
              <a:rPr lang="en-US" altLang="en-US" smtClean="0"/>
              <a:t>Comments go between /* and */</a:t>
            </a:r>
          </a:p>
          <a:p>
            <a:pPr eaLnBrk="1" hangingPunct="1">
              <a:lnSpc>
                <a:spcPct val="90000"/>
              </a:lnSpc>
            </a:pPr>
            <a:r>
              <a:rPr lang="en-US" altLang="en-US" smtClean="0"/>
              <a:t>Each statement is followed by a semicolon</a:t>
            </a:r>
          </a:p>
          <a:p>
            <a:pPr eaLnBrk="1" hangingPunct="1">
              <a:lnSpc>
                <a:spcPct val="90000"/>
              </a:lnSpc>
            </a:pPr>
            <a:r>
              <a:rPr lang="en-US" altLang="en-US" smtClean="0"/>
              <a:t>Execution begins in the main function:</a:t>
            </a:r>
          </a:p>
          <a:p>
            <a:pPr lvl="1" eaLnBrk="1" hangingPunct="1">
              <a:lnSpc>
                <a:spcPct val="90000"/>
              </a:lnSpc>
              <a:buFont typeface="Wingdings" panose="05000000000000000000" pitchFamily="2" charset="2"/>
              <a:buNone/>
            </a:pPr>
            <a:r>
              <a:rPr lang="en-US" altLang="en-US" smtClean="0"/>
              <a:t>int main(int argc, char* argv[]) { /* ignore this */</a:t>
            </a:r>
          </a:p>
          <a:p>
            <a:pPr lvl="1" eaLnBrk="1" hangingPunct="1">
              <a:lnSpc>
                <a:spcPct val="90000"/>
              </a:lnSpc>
              <a:buFont typeface="Wingdings" panose="05000000000000000000" pitchFamily="2" charset="2"/>
              <a:buNone/>
            </a:pPr>
            <a:r>
              <a:rPr lang="en-US" altLang="en-US" smtClean="0"/>
              <a:t>  /* start here */</a:t>
            </a:r>
          </a:p>
          <a:p>
            <a:pPr lvl="1" eaLnBrk="1" hangingPunct="1">
              <a:lnSpc>
                <a:spcPct val="90000"/>
              </a:lnSpc>
              <a:buFont typeface="Wingdings" panose="05000000000000000000" pitchFamily="2" charset="2"/>
              <a:buNone/>
            </a:pPr>
            <a:r>
              <a:rPr lang="en-US" altLang="en-US" smtClean="0"/>
              <a:t>  return 0; /*end here */</a:t>
            </a:r>
          </a:p>
          <a:p>
            <a:pPr lvl="1" eaLnBrk="1" hangingPunct="1">
              <a:lnSpc>
                <a:spcPct val="90000"/>
              </a:lnSpc>
              <a:buFont typeface="Wingdings" panose="05000000000000000000" pitchFamily="2" charset="2"/>
              <a:buNone/>
            </a:pPr>
            <a:r>
              <a:rPr lang="en-US" altLang="en-US" smtClean="0"/>
              <a:t>}</a:t>
            </a:r>
          </a:p>
        </p:txBody>
      </p:sp>
    </p:spTree>
    <p:extLst>
      <p:ext uri="{BB962C8B-B14F-4D97-AF65-F5344CB8AC3E}">
        <p14:creationId xmlns:p14="http://schemas.microsoft.com/office/powerpoint/2010/main" val="3450901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What are C libraries?</a:t>
            </a:r>
          </a:p>
        </p:txBody>
      </p:sp>
      <p:sp>
        <p:nvSpPr>
          <p:cNvPr id="6147" name="Rectangle 3"/>
          <p:cNvSpPr>
            <a:spLocks noGrp="1" noChangeArrowheads="1"/>
          </p:cNvSpPr>
          <p:nvPr>
            <p:ph type="body" idx="1"/>
          </p:nvPr>
        </p:nvSpPr>
        <p:spPr/>
        <p:txBody>
          <a:bodyPr/>
          <a:lstStyle/>
          <a:p>
            <a:pPr eaLnBrk="1" hangingPunct="1">
              <a:lnSpc>
                <a:spcPct val="90000"/>
              </a:lnSpc>
            </a:pPr>
            <a:r>
              <a:rPr lang="en-US" altLang="en-US"/>
              <a:t>C is a lightweight language.  Most of its intelligence is compartmentalized in libraries.</a:t>
            </a:r>
          </a:p>
          <a:p>
            <a:pPr eaLnBrk="1" hangingPunct="1">
              <a:lnSpc>
                <a:spcPct val="90000"/>
              </a:lnSpc>
            </a:pPr>
            <a:r>
              <a:rPr lang="en-US" altLang="en-US"/>
              <a:t>Almost all c programs use the “stdio” or standard input/output library.  Many also use the “math” library.</a:t>
            </a:r>
          </a:p>
          <a:p>
            <a:pPr eaLnBrk="1" hangingPunct="1">
              <a:lnSpc>
                <a:spcPct val="90000"/>
              </a:lnSpc>
            </a:pPr>
            <a:r>
              <a:rPr lang="en-US" altLang="en-US"/>
              <a:t>To use a library, include the header file (I.e., “stdio.h”) at the top of the file.  </a:t>
            </a:r>
          </a:p>
          <a:p>
            <a:pPr eaLnBrk="1" hangingPunct="1">
              <a:lnSpc>
                <a:spcPct val="90000"/>
              </a:lnSpc>
            </a:pPr>
            <a:r>
              <a:rPr lang="en-US" altLang="en-US"/>
              <a:t>For most special purpose libraries (I.e., math) you need to include the library on the link line.  In Visual C++, go to project-&gt;settings-&gt;object/module libraries.</a:t>
            </a:r>
          </a:p>
        </p:txBody>
      </p:sp>
    </p:spTree>
    <p:extLst>
      <p:ext uri="{BB962C8B-B14F-4D97-AF65-F5344CB8AC3E}">
        <p14:creationId xmlns:p14="http://schemas.microsoft.com/office/powerpoint/2010/main" val="411771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C Variable Types</a:t>
            </a:r>
          </a:p>
        </p:txBody>
      </p:sp>
      <p:sp>
        <p:nvSpPr>
          <p:cNvPr id="7171" name="Rectangle 3"/>
          <p:cNvSpPr>
            <a:spLocks noGrp="1" noChangeArrowheads="1"/>
          </p:cNvSpPr>
          <p:nvPr>
            <p:ph type="body" idx="1"/>
          </p:nvPr>
        </p:nvSpPr>
        <p:spPr>
          <a:xfrm>
            <a:off x="1524000" y="1981200"/>
            <a:ext cx="9144000" cy="4114800"/>
          </a:xfrm>
        </p:spPr>
        <p:txBody>
          <a:bodyPr/>
          <a:lstStyle/>
          <a:p>
            <a:pPr eaLnBrk="1" hangingPunct="1"/>
            <a:r>
              <a:rPr lang="en-US" altLang="en-US"/>
              <a:t>The most common types are:  char, int, float, and double.</a:t>
            </a:r>
          </a:p>
          <a:p>
            <a:pPr eaLnBrk="1" hangingPunct="1"/>
            <a:r>
              <a:rPr lang="en-US" altLang="en-US"/>
              <a:t>Strings are arrays of characters (we’ll cover arrays later).</a:t>
            </a:r>
          </a:p>
          <a:p>
            <a:pPr eaLnBrk="1" hangingPunct="1"/>
            <a:r>
              <a:rPr lang="en-US" altLang="en-US"/>
              <a:t>Declare a variable before you use it:</a:t>
            </a:r>
          </a:p>
          <a:p>
            <a:pPr lvl="1" eaLnBrk="1" hangingPunct="1">
              <a:buFont typeface="Wingdings" panose="05000000000000000000" pitchFamily="2" charset="2"/>
              <a:buNone/>
            </a:pPr>
            <a:r>
              <a:rPr lang="en-US" altLang="en-US"/>
              <a:t>int x;  /* declares an integer called x.  Its value is not assigned. */</a:t>
            </a:r>
          </a:p>
          <a:p>
            <a:pPr lvl="1" eaLnBrk="1" hangingPunct="1">
              <a:buFont typeface="Wingdings" panose="05000000000000000000" pitchFamily="2" charset="2"/>
              <a:buNone/>
            </a:pPr>
            <a:r>
              <a:rPr lang="en-US" altLang="en-US"/>
              <a:t>float y, z = 3.14159; /* declares two floating point numbers.  z is set equal to pi */</a:t>
            </a:r>
          </a:p>
          <a:p>
            <a:pPr lvl="1" eaLnBrk="1" hangingPunct="1">
              <a:buFont typeface="Wingdings" panose="05000000000000000000" pitchFamily="2" charset="2"/>
              <a:buNone/>
            </a:pPr>
            <a:r>
              <a:rPr lang="en-US" altLang="en-US"/>
              <a:t>z = 4; /* now z is equal to 4 */</a:t>
            </a:r>
          </a:p>
          <a:p>
            <a:pPr lvl="1" eaLnBrk="1" hangingPunct="1">
              <a:buFont typeface="Wingdings" panose="05000000000000000000" pitchFamily="2" charset="2"/>
              <a:buNone/>
            </a:pPr>
            <a:r>
              <a:rPr lang="en-US" altLang="en-US"/>
              <a:t>myVal = 2; /* This would be an error, because myVal was not yet declared */</a:t>
            </a:r>
          </a:p>
        </p:txBody>
      </p:sp>
    </p:spTree>
    <p:extLst>
      <p:ext uri="{BB962C8B-B14F-4D97-AF65-F5344CB8AC3E}">
        <p14:creationId xmlns:p14="http://schemas.microsoft.com/office/powerpoint/2010/main" val="3798023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Logical Operators</a:t>
            </a:r>
          </a:p>
        </p:txBody>
      </p:sp>
      <p:sp>
        <p:nvSpPr>
          <p:cNvPr id="8195" name="Rectangle 3"/>
          <p:cNvSpPr>
            <a:spLocks noGrp="1" noChangeArrowheads="1"/>
          </p:cNvSpPr>
          <p:nvPr>
            <p:ph type="body" idx="1"/>
          </p:nvPr>
        </p:nvSpPr>
        <p:spPr/>
        <p:txBody>
          <a:bodyPr/>
          <a:lstStyle/>
          <a:p>
            <a:pPr eaLnBrk="1" hangingPunct="1">
              <a:lnSpc>
                <a:spcPct val="90000"/>
              </a:lnSpc>
            </a:pPr>
            <a:r>
              <a:rPr lang="en-US" altLang="en-US" smtClean="0"/>
              <a:t>C defines these logical operators: &lt;, &gt;, &lt;=, &gt;= and == (the equivalence operator)</a:t>
            </a:r>
          </a:p>
          <a:p>
            <a:pPr eaLnBrk="1" hangingPunct="1">
              <a:lnSpc>
                <a:spcPct val="90000"/>
              </a:lnSpc>
            </a:pPr>
            <a:r>
              <a:rPr lang="en-US" altLang="en-US" smtClean="0"/>
              <a:t>You can compare any variable.  Characters are compared based on their ASCII values.</a:t>
            </a:r>
          </a:p>
          <a:p>
            <a:pPr eaLnBrk="1" hangingPunct="1">
              <a:lnSpc>
                <a:spcPct val="90000"/>
              </a:lnSpc>
            </a:pPr>
            <a:r>
              <a:rPr lang="en-US" altLang="en-US" smtClean="0"/>
              <a:t>All answers will be true (not zero) or false (0)</a:t>
            </a:r>
          </a:p>
          <a:p>
            <a:pPr eaLnBrk="1" hangingPunct="1">
              <a:lnSpc>
                <a:spcPct val="90000"/>
              </a:lnSpc>
            </a:pPr>
            <a:r>
              <a:rPr lang="en-US" altLang="en-US" smtClean="0"/>
              <a:t>You can extend the logic with &amp;&amp; (and), ~ (not) and || (or).</a:t>
            </a:r>
          </a:p>
        </p:txBody>
      </p:sp>
    </p:spTree>
    <p:extLst>
      <p:ext uri="{BB962C8B-B14F-4D97-AF65-F5344CB8AC3E}">
        <p14:creationId xmlns:p14="http://schemas.microsoft.com/office/powerpoint/2010/main" val="4079485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The If Statement</a:t>
            </a:r>
          </a:p>
        </p:txBody>
      </p:sp>
      <p:sp>
        <p:nvSpPr>
          <p:cNvPr id="9219" name="Rectangle 3"/>
          <p:cNvSpPr>
            <a:spLocks noGrp="1" noChangeArrowheads="1"/>
          </p:cNvSpPr>
          <p:nvPr>
            <p:ph type="body" idx="1"/>
          </p:nvPr>
        </p:nvSpPr>
        <p:spPr/>
        <p:txBody>
          <a:bodyPr/>
          <a:lstStyle/>
          <a:p>
            <a:pPr eaLnBrk="1" hangingPunct="1">
              <a:lnSpc>
                <a:spcPct val="90000"/>
              </a:lnSpc>
            </a:pPr>
            <a:r>
              <a:rPr lang="en-US" altLang="en-US"/>
              <a:t>Syntax:  if (expression) statement;</a:t>
            </a:r>
          </a:p>
          <a:p>
            <a:pPr eaLnBrk="1" hangingPunct="1">
              <a:lnSpc>
                <a:spcPct val="90000"/>
              </a:lnSpc>
            </a:pPr>
            <a:r>
              <a:rPr lang="en-US" altLang="en-US"/>
              <a:t>If the expression is true (not zero), the statement is executed.  If the expression is false, it is not executed.</a:t>
            </a:r>
          </a:p>
          <a:p>
            <a:pPr eaLnBrk="1" hangingPunct="1">
              <a:lnSpc>
                <a:spcPct val="90000"/>
              </a:lnSpc>
            </a:pPr>
            <a:r>
              <a:rPr lang="en-US" altLang="en-US"/>
              <a:t>You can group multiple expressions together with braces:</a:t>
            </a:r>
          </a:p>
          <a:p>
            <a:pPr lvl="2" eaLnBrk="1" hangingPunct="1">
              <a:lnSpc>
                <a:spcPct val="90000"/>
              </a:lnSpc>
              <a:buFont typeface="Wingdings" panose="05000000000000000000" pitchFamily="2" charset="2"/>
              <a:buNone/>
            </a:pPr>
            <a:r>
              <a:rPr lang="en-US" altLang="en-US"/>
              <a:t>if (expression) {</a:t>
            </a:r>
          </a:p>
          <a:p>
            <a:pPr lvl="2" eaLnBrk="1" hangingPunct="1">
              <a:lnSpc>
                <a:spcPct val="90000"/>
              </a:lnSpc>
              <a:buFont typeface="Wingdings" panose="05000000000000000000" pitchFamily="2" charset="2"/>
              <a:buNone/>
            </a:pPr>
            <a:r>
              <a:rPr lang="en-US" altLang="en-US"/>
              <a:t>  statement 1;</a:t>
            </a:r>
          </a:p>
          <a:p>
            <a:pPr lvl="2" eaLnBrk="1" hangingPunct="1">
              <a:lnSpc>
                <a:spcPct val="90000"/>
              </a:lnSpc>
              <a:buFont typeface="Wingdings" panose="05000000000000000000" pitchFamily="2" charset="2"/>
              <a:buNone/>
            </a:pPr>
            <a:r>
              <a:rPr lang="en-US" altLang="en-US"/>
              <a:t>  statement 2;</a:t>
            </a:r>
          </a:p>
          <a:p>
            <a:pPr lvl="2" eaLnBrk="1" hangingPunct="1">
              <a:lnSpc>
                <a:spcPct val="90000"/>
              </a:lnSpc>
              <a:buFont typeface="Wingdings" panose="05000000000000000000" pitchFamily="2" charset="2"/>
              <a:buNone/>
            </a:pPr>
            <a:r>
              <a:rPr lang="en-US" altLang="en-US"/>
              <a:t>  statement 3;</a:t>
            </a:r>
          </a:p>
          <a:p>
            <a:pPr lvl="2" eaLnBrk="1" hangingPunct="1">
              <a:lnSpc>
                <a:spcPct val="90000"/>
              </a:lnSpc>
              <a:buFont typeface="Wingdings" panose="05000000000000000000" pitchFamily="2" charset="2"/>
              <a:buNone/>
            </a:pPr>
            <a:r>
              <a:rPr lang="en-US" altLang="en-US"/>
              <a:t>}</a:t>
            </a:r>
          </a:p>
        </p:txBody>
      </p:sp>
    </p:spTree>
    <p:extLst>
      <p:ext uri="{BB962C8B-B14F-4D97-AF65-F5344CB8AC3E}">
        <p14:creationId xmlns:p14="http://schemas.microsoft.com/office/powerpoint/2010/main" val="542461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The If/Else Statement </a:t>
            </a:r>
          </a:p>
        </p:txBody>
      </p:sp>
      <p:sp>
        <p:nvSpPr>
          <p:cNvPr id="10243" name="Rectangle 3"/>
          <p:cNvSpPr>
            <a:spLocks noGrp="1" noChangeArrowheads="1"/>
          </p:cNvSpPr>
          <p:nvPr>
            <p:ph type="body" idx="1"/>
          </p:nvPr>
        </p:nvSpPr>
        <p:spPr/>
        <p:txBody>
          <a:bodyPr/>
          <a:lstStyle/>
          <a:p>
            <a:pPr eaLnBrk="1" hangingPunct="1">
              <a:lnSpc>
                <a:spcPct val="90000"/>
              </a:lnSpc>
            </a:pPr>
            <a:r>
              <a:rPr lang="en-US" altLang="en-US" smtClean="0"/>
              <a:t>Syntax:  if (expression) statement_1; else statement_2;</a:t>
            </a:r>
          </a:p>
          <a:p>
            <a:pPr eaLnBrk="1" hangingPunct="1">
              <a:lnSpc>
                <a:spcPct val="90000"/>
              </a:lnSpc>
            </a:pPr>
            <a:r>
              <a:rPr lang="en-US" altLang="en-US" smtClean="0"/>
              <a:t>If the expression is true, statement_1 will be executed, otherwise, statement_2 will be.</a:t>
            </a:r>
          </a:p>
          <a:p>
            <a:pPr eaLnBrk="1" hangingPunct="1">
              <a:lnSpc>
                <a:spcPct val="90000"/>
              </a:lnSpc>
            </a:pPr>
            <a:endParaRPr lang="en-US" altLang="en-US" smtClean="0"/>
          </a:p>
          <a:p>
            <a:pPr eaLnBrk="1" hangingPunct="1">
              <a:lnSpc>
                <a:spcPct val="90000"/>
              </a:lnSpc>
              <a:buFont typeface="Wingdings" panose="05000000000000000000" pitchFamily="2" charset="2"/>
              <a:buNone/>
            </a:pPr>
            <a:r>
              <a:rPr lang="en-US" altLang="en-US"/>
              <a:t>if (myVal &lt; 3) printf(“myVal is less than 3.\n”);</a:t>
            </a:r>
          </a:p>
          <a:p>
            <a:pPr eaLnBrk="1" hangingPunct="1">
              <a:lnSpc>
                <a:spcPct val="90000"/>
              </a:lnSpc>
              <a:buFont typeface="Wingdings" panose="05000000000000000000" pitchFamily="2" charset="2"/>
              <a:buNone/>
            </a:pPr>
            <a:r>
              <a:rPr lang="en-US" altLang="en-US"/>
              <a:t>else printf(“myVal is greater than or equal to 3.\n”);</a:t>
            </a:r>
          </a:p>
        </p:txBody>
      </p:sp>
    </p:spTree>
    <p:extLst>
      <p:ext uri="{BB962C8B-B14F-4D97-AF65-F5344CB8AC3E}">
        <p14:creationId xmlns:p14="http://schemas.microsoft.com/office/powerpoint/2010/main" val="3771195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137847" y="119418"/>
            <a:ext cx="7772400" cy="1143000"/>
          </a:xfrm>
        </p:spPr>
        <p:txBody>
          <a:bodyPr/>
          <a:lstStyle/>
          <a:p>
            <a:pPr eaLnBrk="1" hangingPunct="1"/>
            <a:r>
              <a:rPr lang="en-US" altLang="en-US" dirty="0" smtClean="0"/>
              <a:t>The For Loop</a:t>
            </a:r>
          </a:p>
        </p:txBody>
      </p:sp>
      <p:sp>
        <p:nvSpPr>
          <p:cNvPr id="11267" name="Rectangle 3"/>
          <p:cNvSpPr>
            <a:spLocks noGrp="1" noChangeArrowheads="1"/>
          </p:cNvSpPr>
          <p:nvPr>
            <p:ph type="body" idx="1"/>
          </p:nvPr>
        </p:nvSpPr>
        <p:spPr>
          <a:xfrm>
            <a:off x="1309048" y="1161197"/>
            <a:ext cx="7924800" cy="5410200"/>
          </a:xfrm>
        </p:spPr>
        <p:txBody>
          <a:bodyPr/>
          <a:lstStyle/>
          <a:p>
            <a:pPr eaLnBrk="1" hangingPunct="1">
              <a:lnSpc>
                <a:spcPct val="90000"/>
              </a:lnSpc>
            </a:pPr>
            <a:r>
              <a:rPr lang="en-US" altLang="en-US" dirty="0" smtClean="0"/>
              <a:t>Syntax:  for (initialization; test; increment) {statements;}</a:t>
            </a:r>
          </a:p>
          <a:p>
            <a:pPr eaLnBrk="1" hangingPunct="1">
              <a:lnSpc>
                <a:spcPct val="90000"/>
              </a:lnSpc>
            </a:pPr>
            <a:r>
              <a:rPr lang="en-US" altLang="en-US" dirty="0" smtClean="0"/>
              <a:t>The for loop will first perform the initialization.  Then, as long is test is TRUE, it will execute statements.  After each execution, it will increment.</a:t>
            </a:r>
          </a:p>
          <a:p>
            <a:pPr lvl="2" eaLnBrk="1" hangingPunct="1">
              <a:lnSpc>
                <a:spcPct val="90000"/>
              </a:lnSpc>
              <a:buFont typeface="Wingdings" panose="05000000000000000000" pitchFamily="2" charset="2"/>
              <a:buNone/>
            </a:pPr>
            <a:r>
              <a:rPr lang="en-US" altLang="en-US" dirty="0"/>
              <a:t>for (</a:t>
            </a:r>
            <a:r>
              <a:rPr lang="en-US" altLang="en-US" dirty="0" err="1"/>
              <a:t>cntr</a:t>
            </a:r>
            <a:r>
              <a:rPr lang="en-US" altLang="en-US" dirty="0"/>
              <a:t> = 0; </a:t>
            </a:r>
            <a:r>
              <a:rPr lang="en-US" altLang="en-US" dirty="0" err="1"/>
              <a:t>cntr</a:t>
            </a:r>
            <a:r>
              <a:rPr lang="en-US" altLang="en-US" dirty="0"/>
              <a:t> &lt; 3; </a:t>
            </a:r>
            <a:r>
              <a:rPr lang="en-US" altLang="en-US" dirty="0" err="1"/>
              <a:t>cntr</a:t>
            </a:r>
            <a:r>
              <a:rPr lang="en-US" altLang="en-US" dirty="0"/>
              <a:t> = </a:t>
            </a:r>
            <a:r>
              <a:rPr lang="en-US" altLang="en-US" dirty="0" err="1"/>
              <a:t>cntr</a:t>
            </a:r>
            <a:r>
              <a:rPr lang="en-US" altLang="en-US" dirty="0"/>
              <a:t> + 1) {</a:t>
            </a:r>
          </a:p>
          <a:p>
            <a:pPr lvl="2" eaLnBrk="1" hangingPunct="1">
              <a:lnSpc>
                <a:spcPct val="90000"/>
              </a:lnSpc>
              <a:buFont typeface="Wingdings" panose="05000000000000000000" pitchFamily="2" charset="2"/>
              <a:buNone/>
            </a:pPr>
            <a:r>
              <a:rPr lang="en-US" altLang="en-US" dirty="0"/>
              <a:t>  </a:t>
            </a:r>
            <a:r>
              <a:rPr lang="en-US" altLang="en-US" dirty="0" err="1"/>
              <a:t>printf</a:t>
            </a:r>
            <a:r>
              <a:rPr lang="en-US" altLang="en-US" dirty="0"/>
              <a:t>(“ Counter = %d\n”, </a:t>
            </a:r>
            <a:r>
              <a:rPr lang="en-US" altLang="en-US" dirty="0" err="1"/>
              <a:t>cntr</a:t>
            </a:r>
            <a:r>
              <a:rPr lang="en-US" altLang="en-US" dirty="0"/>
              <a:t>);</a:t>
            </a:r>
          </a:p>
          <a:p>
            <a:pPr lvl="2" eaLnBrk="1" hangingPunct="1">
              <a:lnSpc>
                <a:spcPct val="90000"/>
              </a:lnSpc>
              <a:buFont typeface="Wingdings" panose="05000000000000000000" pitchFamily="2" charset="2"/>
              <a:buNone/>
            </a:pPr>
            <a:r>
              <a:rPr lang="en-US" altLang="en-US" dirty="0"/>
              <a:t>}</a:t>
            </a:r>
          </a:p>
          <a:p>
            <a:pPr lvl="2" eaLnBrk="1" hangingPunct="1">
              <a:lnSpc>
                <a:spcPct val="90000"/>
              </a:lnSpc>
              <a:buFont typeface="Wingdings" panose="05000000000000000000" pitchFamily="2" charset="2"/>
              <a:buNone/>
            </a:pPr>
            <a:endParaRPr lang="en-US" altLang="en-US" dirty="0"/>
          </a:p>
          <a:p>
            <a:pPr lvl="2" eaLnBrk="1" hangingPunct="1">
              <a:lnSpc>
                <a:spcPct val="90000"/>
              </a:lnSpc>
              <a:buFont typeface="Wingdings" panose="05000000000000000000" pitchFamily="2" charset="2"/>
              <a:buNone/>
            </a:pPr>
            <a:r>
              <a:rPr lang="en-US" altLang="en-US" dirty="0"/>
              <a:t>Counter = 0;</a:t>
            </a:r>
          </a:p>
          <a:p>
            <a:pPr lvl="2" eaLnBrk="1" hangingPunct="1">
              <a:lnSpc>
                <a:spcPct val="90000"/>
              </a:lnSpc>
              <a:buFont typeface="Wingdings" panose="05000000000000000000" pitchFamily="2" charset="2"/>
              <a:buNone/>
            </a:pPr>
            <a:r>
              <a:rPr lang="en-US" altLang="en-US" dirty="0"/>
              <a:t>Counter = 1;</a:t>
            </a:r>
          </a:p>
          <a:p>
            <a:pPr lvl="2" eaLnBrk="1" hangingPunct="1">
              <a:lnSpc>
                <a:spcPct val="90000"/>
              </a:lnSpc>
              <a:buFont typeface="Wingdings" panose="05000000000000000000" pitchFamily="2" charset="2"/>
              <a:buNone/>
            </a:pPr>
            <a:r>
              <a:rPr lang="en-US" altLang="en-US" dirty="0"/>
              <a:t>Counter = 2;</a:t>
            </a:r>
          </a:p>
          <a:p>
            <a:pPr lvl="2" eaLnBrk="1" hangingPunct="1">
              <a:lnSpc>
                <a:spcPct val="90000"/>
              </a:lnSpc>
              <a:buFont typeface="Wingdings" panose="05000000000000000000" pitchFamily="2" charset="2"/>
              <a:buNone/>
            </a:pPr>
            <a:endParaRPr lang="en-US" altLang="en-US" dirty="0"/>
          </a:p>
        </p:txBody>
      </p:sp>
    </p:spTree>
    <p:extLst>
      <p:ext uri="{BB962C8B-B14F-4D97-AF65-F5344CB8AC3E}">
        <p14:creationId xmlns:p14="http://schemas.microsoft.com/office/powerpoint/2010/main" val="2443095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09800" y="304800"/>
            <a:ext cx="7772400" cy="762000"/>
          </a:xfrm>
        </p:spPr>
        <p:txBody>
          <a:bodyPr/>
          <a:lstStyle/>
          <a:p>
            <a:pPr eaLnBrk="1" hangingPunct="1"/>
            <a:r>
              <a:rPr lang="en-US" altLang="en-US" smtClean="0"/>
              <a:t>Functions</a:t>
            </a:r>
          </a:p>
        </p:txBody>
      </p:sp>
      <p:sp>
        <p:nvSpPr>
          <p:cNvPr id="12291" name="Rectangle 3"/>
          <p:cNvSpPr>
            <a:spLocks noGrp="1" noChangeArrowheads="1"/>
          </p:cNvSpPr>
          <p:nvPr>
            <p:ph type="body" idx="1"/>
          </p:nvPr>
        </p:nvSpPr>
        <p:spPr>
          <a:xfrm>
            <a:off x="2209800" y="1295400"/>
            <a:ext cx="7772400" cy="4800600"/>
          </a:xfrm>
        </p:spPr>
        <p:txBody>
          <a:bodyPr/>
          <a:lstStyle/>
          <a:p>
            <a:pPr eaLnBrk="1" hangingPunct="1"/>
            <a:r>
              <a:rPr lang="en-US" altLang="en-US" sz="2400"/>
              <a:t>Any non-trivial program will have multiple functions</a:t>
            </a:r>
          </a:p>
          <a:p>
            <a:pPr eaLnBrk="1" hangingPunct="1"/>
            <a:r>
              <a:rPr lang="en-US" altLang="en-US" sz="2400"/>
              <a:t>C functions look like methods in Java</a:t>
            </a:r>
          </a:p>
          <a:p>
            <a:pPr eaLnBrk="1" hangingPunct="1"/>
            <a:r>
              <a:rPr lang="en-US" altLang="en-US" sz="2400"/>
              <a:t>Functions have return types</a:t>
            </a:r>
          </a:p>
          <a:p>
            <a:pPr lvl="1" eaLnBrk="1" hangingPunct="1"/>
            <a:r>
              <a:rPr lang="en-US" altLang="en-US" sz="2000"/>
              <a:t>int, float, void, etc.</a:t>
            </a:r>
            <a:endParaRPr lang="en-US" altLang="en-US"/>
          </a:p>
          <a:p>
            <a:pPr eaLnBrk="1" hangingPunct="1"/>
            <a:r>
              <a:rPr lang="en-US" altLang="en-US" sz="2400"/>
              <a:t>Functions have unique names</a:t>
            </a:r>
          </a:p>
          <a:p>
            <a:pPr eaLnBrk="1" hangingPunct="1"/>
            <a:r>
              <a:rPr lang="en-US" altLang="en-US" sz="2400"/>
              <a:t>Functions have parameters passed into them</a:t>
            </a:r>
          </a:p>
          <a:p>
            <a:pPr eaLnBrk="1" hangingPunct="1"/>
            <a:r>
              <a:rPr lang="en-US" altLang="en-US" sz="2400"/>
              <a:t>Before a function can be used, it must be declared and/or defined</a:t>
            </a:r>
            <a:endParaRPr lang="en-US" altLang="en-US" smtClean="0"/>
          </a:p>
          <a:p>
            <a:pPr lvl="1" eaLnBrk="1" hangingPunct="1"/>
            <a:r>
              <a:rPr lang="en-US" altLang="en-US" sz="2000"/>
              <a:t>a function declaration alone is called a prototype</a:t>
            </a:r>
          </a:p>
          <a:p>
            <a:pPr lvl="1" eaLnBrk="1" hangingPunct="1"/>
            <a:r>
              <a:rPr lang="en-US" altLang="en-US" sz="2000"/>
              <a:t>prototypes can be in a separate header file or included in the file their definition appears in</a:t>
            </a:r>
          </a:p>
        </p:txBody>
      </p:sp>
    </p:spTree>
    <p:extLst>
      <p:ext uri="{BB962C8B-B14F-4D97-AF65-F5344CB8AC3E}">
        <p14:creationId xmlns:p14="http://schemas.microsoft.com/office/powerpoint/2010/main" val="936285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09800" y="228600"/>
            <a:ext cx="7772400" cy="685800"/>
          </a:xfrm>
        </p:spPr>
        <p:txBody>
          <a:bodyPr/>
          <a:lstStyle/>
          <a:p>
            <a:pPr eaLnBrk="1" hangingPunct="1"/>
            <a:r>
              <a:rPr lang="en-US" altLang="en-US" sz="3600"/>
              <a:t>Function Example</a:t>
            </a:r>
            <a:endParaRPr lang="en-US" altLang="en-US" smtClean="0"/>
          </a:p>
        </p:txBody>
      </p:sp>
      <p:sp>
        <p:nvSpPr>
          <p:cNvPr id="13315" name="Rectangle 3"/>
          <p:cNvSpPr>
            <a:spLocks noGrp="1" noChangeArrowheads="1"/>
          </p:cNvSpPr>
          <p:nvPr>
            <p:ph type="body" idx="1"/>
          </p:nvPr>
        </p:nvSpPr>
        <p:spPr>
          <a:xfrm>
            <a:off x="2209800" y="1066800"/>
            <a:ext cx="7772400" cy="5029200"/>
          </a:xfrm>
        </p:spPr>
        <p:txBody>
          <a:bodyPr>
            <a:normAutofit fontScale="77500" lnSpcReduction="20000"/>
          </a:bodyPr>
          <a:lstStyle/>
          <a:p>
            <a:pPr eaLnBrk="1" hangingPunct="1">
              <a:buFontTx/>
              <a:buNone/>
            </a:pPr>
            <a:r>
              <a:rPr lang="en-US" altLang="en-US" sz="1800"/>
              <a:t>#include &lt;stdio.h&gt;</a:t>
            </a:r>
          </a:p>
          <a:p>
            <a:pPr eaLnBrk="1" hangingPunct="1">
              <a:buFontTx/>
              <a:buNone/>
            </a:pPr>
            <a:endParaRPr lang="en-US" altLang="en-US" sz="1000"/>
          </a:p>
          <a:p>
            <a:pPr eaLnBrk="1" hangingPunct="1">
              <a:buFontTx/>
              <a:buNone/>
            </a:pPr>
            <a:r>
              <a:rPr lang="en-US" altLang="en-US" sz="1800"/>
              <a:t>#define   PI   3.14</a:t>
            </a:r>
          </a:p>
          <a:p>
            <a:pPr eaLnBrk="1" hangingPunct="1">
              <a:buFontTx/>
              <a:buNone/>
            </a:pPr>
            <a:endParaRPr lang="en-US" altLang="en-US" sz="1000"/>
          </a:p>
          <a:p>
            <a:pPr eaLnBrk="1" hangingPunct="1">
              <a:buFontTx/>
              <a:buNone/>
            </a:pPr>
            <a:r>
              <a:rPr lang="en-US" altLang="en-US" sz="1800"/>
              <a:t>float calcArea(float);   // prototype for function to be defined later</a:t>
            </a:r>
          </a:p>
          <a:p>
            <a:pPr eaLnBrk="1" hangingPunct="1">
              <a:buFontTx/>
              <a:buNone/>
            </a:pPr>
            <a:endParaRPr lang="en-US" altLang="en-US" sz="1000"/>
          </a:p>
          <a:p>
            <a:pPr eaLnBrk="1" hangingPunct="1">
              <a:buFontTx/>
              <a:buNone/>
            </a:pPr>
            <a:r>
              <a:rPr lang="en-US" altLang="en-US" sz="1800"/>
              <a:t>int main() {</a:t>
            </a:r>
          </a:p>
          <a:p>
            <a:pPr eaLnBrk="1" hangingPunct="1">
              <a:buFontTx/>
              <a:buNone/>
            </a:pPr>
            <a:r>
              <a:rPr lang="en-US" altLang="en-US" sz="1800"/>
              <a:t>	float radius, area;</a:t>
            </a:r>
          </a:p>
          <a:p>
            <a:pPr eaLnBrk="1" hangingPunct="1">
              <a:buFontTx/>
              <a:buNone/>
            </a:pPr>
            <a:endParaRPr lang="en-US" altLang="en-US" sz="1000"/>
          </a:p>
          <a:p>
            <a:pPr eaLnBrk="1" hangingPunct="1">
              <a:buFontTx/>
              <a:buNone/>
            </a:pPr>
            <a:r>
              <a:rPr lang="en-US" altLang="en-US" sz="1800"/>
              <a:t>	printf(“Enter radius of a circle: “);</a:t>
            </a:r>
          </a:p>
          <a:p>
            <a:pPr eaLnBrk="1" hangingPunct="1">
              <a:buFontTx/>
              <a:buNone/>
            </a:pPr>
            <a:r>
              <a:rPr lang="en-US" altLang="en-US" sz="1800"/>
              <a:t>	scanf(“%f”, &amp;radius);</a:t>
            </a:r>
          </a:p>
          <a:p>
            <a:pPr eaLnBrk="1" hangingPunct="1">
              <a:buFontTx/>
              <a:buNone/>
            </a:pPr>
            <a:r>
              <a:rPr lang="en-US" altLang="en-US" sz="1800"/>
              <a:t>	area = calcArea(radius);   // call function</a:t>
            </a:r>
          </a:p>
          <a:p>
            <a:pPr eaLnBrk="1" hangingPunct="1">
              <a:buFontTx/>
              <a:buNone/>
            </a:pPr>
            <a:r>
              <a:rPr lang="en-US" altLang="en-US" sz="1800"/>
              <a:t>	printf(“Area of circle with radius %f is: %f\n”, radius, area);</a:t>
            </a:r>
            <a:endParaRPr lang="en-US" altLang="en-US" sz="1000"/>
          </a:p>
          <a:p>
            <a:pPr eaLnBrk="1" hangingPunct="1">
              <a:buFontTx/>
              <a:buNone/>
            </a:pPr>
            <a:r>
              <a:rPr lang="en-US" altLang="en-US" sz="1800"/>
              <a:t>	return 0;</a:t>
            </a:r>
          </a:p>
          <a:p>
            <a:pPr eaLnBrk="1" hangingPunct="1">
              <a:buFontTx/>
              <a:buNone/>
            </a:pPr>
            <a:r>
              <a:rPr lang="en-US" altLang="en-US" sz="1800"/>
              <a:t>}</a:t>
            </a:r>
          </a:p>
          <a:p>
            <a:pPr eaLnBrk="1" hangingPunct="1">
              <a:buFontTx/>
              <a:buNone/>
            </a:pPr>
            <a:endParaRPr lang="en-US" altLang="en-US" sz="1000"/>
          </a:p>
          <a:p>
            <a:pPr eaLnBrk="1" hangingPunct="1">
              <a:buFontTx/>
              <a:buNone/>
            </a:pPr>
            <a:r>
              <a:rPr lang="en-US" altLang="en-US" sz="1800"/>
              <a:t>float calcArea(float radius) {</a:t>
            </a:r>
          </a:p>
          <a:p>
            <a:pPr eaLnBrk="1" hangingPunct="1">
              <a:buFontTx/>
              <a:buNone/>
            </a:pPr>
            <a:r>
              <a:rPr lang="en-US" altLang="en-US" sz="1800"/>
              <a:t>	return PI * radius * radius;</a:t>
            </a:r>
          </a:p>
          <a:p>
            <a:pPr eaLnBrk="1" hangingPunct="1">
              <a:buFontTx/>
              <a:buNone/>
            </a:pPr>
            <a:r>
              <a:rPr lang="en-US" altLang="en-US" sz="1800"/>
              <a:t>}</a:t>
            </a:r>
          </a:p>
        </p:txBody>
      </p:sp>
    </p:spTree>
    <p:extLst>
      <p:ext uri="{BB962C8B-B14F-4D97-AF65-F5344CB8AC3E}">
        <p14:creationId xmlns:p14="http://schemas.microsoft.com/office/powerpoint/2010/main" val="2933284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09800" y="304800"/>
            <a:ext cx="7772400" cy="609600"/>
          </a:xfrm>
        </p:spPr>
        <p:txBody>
          <a:bodyPr>
            <a:normAutofit fontScale="90000"/>
          </a:bodyPr>
          <a:lstStyle/>
          <a:p>
            <a:pPr eaLnBrk="1" hangingPunct="1"/>
            <a:r>
              <a:rPr lang="en-US" altLang="en-US" smtClean="0"/>
              <a:t>Arrays</a:t>
            </a:r>
          </a:p>
        </p:txBody>
      </p:sp>
      <p:sp>
        <p:nvSpPr>
          <p:cNvPr id="14339" name="Rectangle 3"/>
          <p:cNvSpPr>
            <a:spLocks noGrp="1" noChangeArrowheads="1"/>
          </p:cNvSpPr>
          <p:nvPr>
            <p:ph type="body" idx="1"/>
          </p:nvPr>
        </p:nvSpPr>
        <p:spPr>
          <a:xfrm>
            <a:off x="2209800" y="1295400"/>
            <a:ext cx="7772400" cy="4800600"/>
          </a:xfrm>
        </p:spPr>
        <p:txBody>
          <a:bodyPr/>
          <a:lstStyle/>
          <a:p>
            <a:pPr eaLnBrk="1" hangingPunct="1"/>
            <a:r>
              <a:rPr lang="en-US" altLang="en-US"/>
              <a:t>Like Java, C has arrays</a:t>
            </a:r>
            <a:endParaRPr lang="en-US" altLang="en-US" smtClean="0"/>
          </a:p>
          <a:p>
            <a:pPr lvl="1" eaLnBrk="1" hangingPunct="1"/>
            <a:r>
              <a:rPr lang="en-US" altLang="en-US"/>
              <a:t>they are declared slightly different</a:t>
            </a:r>
          </a:p>
          <a:p>
            <a:pPr lvl="1" eaLnBrk="1" hangingPunct="1"/>
            <a:r>
              <a:rPr lang="en-US" altLang="en-US"/>
              <a:t>indexes still go from 0 to size-1</a:t>
            </a:r>
          </a:p>
          <a:p>
            <a:pPr eaLnBrk="1" hangingPunct="1"/>
            <a:r>
              <a:rPr lang="en-US" altLang="en-US"/>
              <a:t>C arrays have some major differences from Java</a:t>
            </a:r>
            <a:endParaRPr lang="en-US" altLang="en-US" smtClean="0"/>
          </a:p>
          <a:p>
            <a:pPr lvl="1" eaLnBrk="1" hangingPunct="1"/>
            <a:r>
              <a:rPr lang="en-US" altLang="en-US"/>
              <a:t>if you try to access an index outside of the array, C will probably let you</a:t>
            </a:r>
          </a:p>
          <a:p>
            <a:pPr lvl="1" eaLnBrk="1" hangingPunct="1"/>
            <a:r>
              <a:rPr lang="en-US" altLang="en-US"/>
              <a:t>C arrays are kept on the stack</a:t>
            </a:r>
          </a:p>
          <a:p>
            <a:pPr lvl="2" eaLnBrk="1" hangingPunct="1"/>
            <a:r>
              <a:rPr lang="en-US" altLang="en-US"/>
              <a:t>this limits the maximum size of an array</a:t>
            </a:r>
          </a:p>
          <a:p>
            <a:pPr lvl="1" eaLnBrk="1" hangingPunct="1"/>
            <a:r>
              <a:rPr lang="en-US" altLang="en-US"/>
              <a:t>size of a C array must be statically declared</a:t>
            </a:r>
          </a:p>
          <a:p>
            <a:pPr lvl="2" eaLnBrk="1" hangingPunct="1"/>
            <a:r>
              <a:rPr lang="en-US" altLang="en-US"/>
              <a:t>no using variables for the size</a:t>
            </a:r>
          </a:p>
        </p:txBody>
      </p:sp>
    </p:spTree>
    <p:extLst>
      <p:ext uri="{BB962C8B-B14F-4D97-AF65-F5344CB8AC3E}">
        <p14:creationId xmlns:p14="http://schemas.microsoft.com/office/powerpoint/2010/main" val="2595875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09800" y="457200"/>
            <a:ext cx="7772400" cy="914400"/>
          </a:xfrm>
        </p:spPr>
        <p:txBody>
          <a:bodyPr/>
          <a:lstStyle/>
          <a:p>
            <a:pPr eaLnBrk="1" hangingPunct="1"/>
            <a:r>
              <a:rPr lang="en-US" altLang="en-US" smtClean="0"/>
              <a:t>Declaring Arrays</a:t>
            </a:r>
          </a:p>
        </p:txBody>
      </p:sp>
      <p:sp>
        <p:nvSpPr>
          <p:cNvPr id="15363" name="Rectangle 3"/>
          <p:cNvSpPr>
            <a:spLocks noGrp="1" noChangeArrowheads="1"/>
          </p:cNvSpPr>
          <p:nvPr>
            <p:ph type="body" idx="1"/>
          </p:nvPr>
        </p:nvSpPr>
        <p:spPr>
          <a:xfrm>
            <a:off x="2209800" y="1828800"/>
            <a:ext cx="7772400" cy="4267200"/>
          </a:xfrm>
        </p:spPr>
        <p:txBody>
          <a:bodyPr/>
          <a:lstStyle/>
          <a:p>
            <a:pPr eaLnBrk="1" hangingPunct="1"/>
            <a:r>
              <a:rPr lang="en-US" altLang="en-US" smtClean="0"/>
              <a:t>Legal array declarations</a:t>
            </a:r>
            <a:endParaRPr lang="en-US" altLang="en-US" sz="2400"/>
          </a:p>
          <a:p>
            <a:pPr lvl="1" eaLnBrk="1" hangingPunct="1">
              <a:buFontTx/>
              <a:buNone/>
            </a:pPr>
            <a:r>
              <a:rPr lang="en-US" altLang="en-US" sz="2000"/>
              <a:t>	int scores[20];</a:t>
            </a:r>
            <a:endParaRPr lang="en-US" altLang="en-US" sz="1000"/>
          </a:p>
          <a:p>
            <a:pPr lvl="1" eaLnBrk="1" hangingPunct="1">
              <a:buFontTx/>
              <a:buNone/>
            </a:pPr>
            <a:r>
              <a:rPr lang="en-US" altLang="en-US" sz="2000"/>
              <a:t>	#define   MAX_LINE   80</a:t>
            </a:r>
          </a:p>
          <a:p>
            <a:pPr lvl="1" eaLnBrk="1" hangingPunct="1">
              <a:buFontTx/>
              <a:buNone/>
            </a:pPr>
            <a:r>
              <a:rPr lang="en-US" altLang="en-US" sz="2000"/>
              <a:t>	char line[MAX_LINE];   // place 80 inside [ ] at compile time</a:t>
            </a:r>
          </a:p>
          <a:p>
            <a:pPr eaLnBrk="1" hangingPunct="1"/>
            <a:r>
              <a:rPr lang="en-US" altLang="en-US" smtClean="0"/>
              <a:t>Illegal array declaration</a:t>
            </a:r>
            <a:endParaRPr lang="en-US" altLang="en-US" sz="2400"/>
          </a:p>
          <a:p>
            <a:pPr lvl="1" eaLnBrk="1" hangingPunct="1">
              <a:buFontTx/>
              <a:buNone/>
            </a:pPr>
            <a:r>
              <a:rPr lang="en-US" altLang="en-US" sz="2000"/>
              <a:t>	int x = 10;</a:t>
            </a:r>
          </a:p>
          <a:p>
            <a:pPr lvl="1" eaLnBrk="1" hangingPunct="1">
              <a:buFontTx/>
              <a:buNone/>
            </a:pPr>
            <a:r>
              <a:rPr lang="en-US" altLang="en-US" sz="2000"/>
              <a:t>	float nums[x];   // using variable for array size</a:t>
            </a:r>
          </a:p>
        </p:txBody>
      </p:sp>
    </p:spTree>
    <p:extLst>
      <p:ext uri="{BB962C8B-B14F-4D97-AF65-F5344CB8AC3E}">
        <p14:creationId xmlns:p14="http://schemas.microsoft.com/office/powerpoint/2010/main" val="233495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09800" y="304800"/>
            <a:ext cx="7772400" cy="762000"/>
          </a:xfrm>
        </p:spPr>
        <p:txBody>
          <a:bodyPr/>
          <a:lstStyle/>
          <a:p>
            <a:pPr eaLnBrk="1" hangingPunct="1"/>
            <a:r>
              <a:rPr lang="en-US" altLang="en-US" smtClean="0"/>
              <a:t>Initializing Arrays</a:t>
            </a:r>
          </a:p>
        </p:txBody>
      </p:sp>
      <p:sp>
        <p:nvSpPr>
          <p:cNvPr id="16387" name="Rectangle 3"/>
          <p:cNvSpPr>
            <a:spLocks noGrp="1" noChangeArrowheads="1"/>
          </p:cNvSpPr>
          <p:nvPr>
            <p:ph type="body" idx="1"/>
          </p:nvPr>
        </p:nvSpPr>
        <p:spPr>
          <a:xfrm>
            <a:off x="2209800" y="1295400"/>
            <a:ext cx="7772400" cy="4953000"/>
          </a:xfrm>
        </p:spPr>
        <p:txBody>
          <a:bodyPr/>
          <a:lstStyle/>
          <a:p>
            <a:pPr eaLnBrk="1" hangingPunct="1"/>
            <a:r>
              <a:rPr lang="en-US" altLang="en-US" sz="2400"/>
              <a:t>Legal initializations</a:t>
            </a:r>
            <a:endParaRPr lang="en-US" altLang="en-US" smtClean="0"/>
          </a:p>
          <a:p>
            <a:pPr lvl="1" eaLnBrk="1" hangingPunct="1">
              <a:buFontTx/>
              <a:buNone/>
            </a:pPr>
            <a:r>
              <a:rPr lang="en-US" altLang="en-US" sz="2000"/>
              <a:t>	</a:t>
            </a:r>
            <a:r>
              <a:rPr lang="en-US" altLang="en-US" sz="1800"/>
              <a:t>int scores[5] = { 2, -3, 10, 0, 4 };</a:t>
            </a:r>
          </a:p>
          <a:p>
            <a:pPr lvl="1" eaLnBrk="1" hangingPunct="1">
              <a:buFontTx/>
              <a:buNone/>
            </a:pPr>
            <a:endParaRPr lang="en-US" altLang="en-US" sz="1000"/>
          </a:p>
          <a:p>
            <a:pPr lvl="1" eaLnBrk="1" hangingPunct="1">
              <a:buFontTx/>
              <a:buNone/>
            </a:pPr>
            <a:r>
              <a:rPr lang="en-US" altLang="en-US" sz="1800"/>
              <a:t>	char name[20] = { “Jane Doe” };</a:t>
            </a:r>
          </a:p>
          <a:p>
            <a:pPr lvl="1" eaLnBrk="1" hangingPunct="1">
              <a:buFontTx/>
              <a:buNone/>
            </a:pPr>
            <a:endParaRPr lang="en-US" altLang="en-US" sz="1000"/>
          </a:p>
          <a:p>
            <a:pPr lvl="1" eaLnBrk="1" hangingPunct="1">
              <a:buFontTx/>
              <a:buNone/>
            </a:pPr>
            <a:r>
              <a:rPr lang="en-US" altLang="en-US" sz="1800"/>
              <a:t>	int totals[5];</a:t>
            </a:r>
          </a:p>
          <a:p>
            <a:pPr lvl="1" eaLnBrk="1" hangingPunct="1">
              <a:buFontTx/>
              <a:buNone/>
            </a:pPr>
            <a:r>
              <a:rPr lang="en-US" altLang="en-US" sz="1800"/>
              <a:t>	int i;</a:t>
            </a:r>
          </a:p>
          <a:p>
            <a:pPr lvl="1" eaLnBrk="1" hangingPunct="1">
              <a:buFontTx/>
              <a:buNone/>
            </a:pPr>
            <a:r>
              <a:rPr lang="en-US" altLang="en-US" sz="1800"/>
              <a:t>	for(i=0; i&lt;5; i++)</a:t>
            </a:r>
          </a:p>
          <a:p>
            <a:pPr lvl="1" eaLnBrk="1" hangingPunct="1">
              <a:buFontTx/>
              <a:buNone/>
            </a:pPr>
            <a:r>
              <a:rPr lang="en-US" altLang="en-US" sz="1800"/>
              <a:t>		   totals[i] = 0;</a:t>
            </a:r>
          </a:p>
          <a:p>
            <a:pPr lvl="1" eaLnBrk="1" hangingPunct="1">
              <a:buFontTx/>
              <a:buNone/>
            </a:pPr>
            <a:endParaRPr lang="en-US" altLang="en-US" sz="1000"/>
          </a:p>
          <a:p>
            <a:pPr lvl="1" eaLnBrk="1" hangingPunct="1">
              <a:buFontTx/>
              <a:buNone/>
            </a:pPr>
            <a:r>
              <a:rPr lang="en-US" altLang="en-US" sz="1800"/>
              <a:t>	char line[MAX_LINE];</a:t>
            </a:r>
          </a:p>
          <a:p>
            <a:pPr lvl="1" eaLnBrk="1" hangingPunct="1">
              <a:buFontTx/>
              <a:buNone/>
            </a:pPr>
            <a:r>
              <a:rPr lang="en-US" altLang="en-US" sz="1800"/>
              <a:t>	scanf(“%s”, line);</a:t>
            </a:r>
          </a:p>
          <a:p>
            <a:pPr eaLnBrk="1" hangingPunct="1"/>
            <a:r>
              <a:rPr lang="en-US" altLang="en-US" sz="2400"/>
              <a:t>Illegal initialization</a:t>
            </a:r>
          </a:p>
          <a:p>
            <a:pPr lvl="1" eaLnBrk="1" hangingPunct="1">
              <a:buFontTx/>
              <a:buNone/>
            </a:pPr>
            <a:r>
              <a:rPr lang="en-US" altLang="en-US" sz="2000"/>
              <a:t>	</a:t>
            </a:r>
            <a:r>
              <a:rPr lang="en-US" altLang="en-US" sz="1800"/>
              <a:t>int scores[5];</a:t>
            </a:r>
          </a:p>
          <a:p>
            <a:pPr lvl="1" eaLnBrk="1" hangingPunct="1">
              <a:buFontTx/>
              <a:buNone/>
            </a:pPr>
            <a:r>
              <a:rPr lang="en-US" altLang="en-US" sz="1800"/>
              <a:t>	scores = { 2, -3, 10, 0, 4 };</a:t>
            </a:r>
            <a:endParaRPr lang="en-US" altLang="en-US" sz="2000"/>
          </a:p>
        </p:txBody>
      </p:sp>
    </p:spTree>
    <p:extLst>
      <p:ext uri="{BB962C8B-B14F-4D97-AF65-F5344CB8AC3E}">
        <p14:creationId xmlns:p14="http://schemas.microsoft.com/office/powerpoint/2010/main" val="1891834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09800" y="304800"/>
            <a:ext cx="7772400" cy="838200"/>
          </a:xfrm>
        </p:spPr>
        <p:txBody>
          <a:bodyPr/>
          <a:lstStyle/>
          <a:p>
            <a:pPr eaLnBrk="1" hangingPunct="1"/>
            <a:r>
              <a:rPr lang="en-US" altLang="en-US" smtClean="0"/>
              <a:t>More on Arrays</a:t>
            </a:r>
          </a:p>
        </p:txBody>
      </p:sp>
      <p:sp>
        <p:nvSpPr>
          <p:cNvPr id="17411" name="Rectangle 3"/>
          <p:cNvSpPr>
            <a:spLocks noGrp="1" noChangeArrowheads="1"/>
          </p:cNvSpPr>
          <p:nvPr>
            <p:ph type="body" idx="1"/>
          </p:nvPr>
        </p:nvSpPr>
        <p:spPr>
          <a:xfrm>
            <a:off x="2209800" y="1143000"/>
            <a:ext cx="7772400" cy="5410200"/>
          </a:xfrm>
        </p:spPr>
        <p:txBody>
          <a:bodyPr/>
          <a:lstStyle/>
          <a:p>
            <a:pPr eaLnBrk="1" hangingPunct="1"/>
            <a:r>
              <a:rPr lang="en-US" altLang="en-US" smtClean="0"/>
              <a:t>Accessing arrays</a:t>
            </a:r>
          </a:p>
          <a:p>
            <a:pPr lvl="2" eaLnBrk="1" hangingPunct="1"/>
            <a:r>
              <a:rPr lang="en-US" altLang="en-US" smtClean="0"/>
              <a:t>no </a:t>
            </a:r>
            <a:r>
              <a:rPr lang="en-US" altLang="en-US" i="1" smtClean="0"/>
              <a:t>.length</a:t>
            </a:r>
            <a:r>
              <a:rPr lang="en-US" altLang="en-US" smtClean="0"/>
              <a:t> parameter in array</a:t>
            </a:r>
          </a:p>
          <a:p>
            <a:pPr lvl="2" eaLnBrk="1" hangingPunct="1"/>
            <a:r>
              <a:rPr lang="en-US" altLang="en-US" smtClean="0"/>
              <a:t>remember, no bounds checking</a:t>
            </a:r>
          </a:p>
          <a:p>
            <a:pPr eaLnBrk="1" hangingPunct="1"/>
            <a:r>
              <a:rPr lang="en-US" altLang="en-US" smtClean="0"/>
              <a:t>Using arrays in functions</a:t>
            </a:r>
          </a:p>
          <a:p>
            <a:pPr lvl="1" eaLnBrk="1" hangingPunct="1"/>
            <a:r>
              <a:rPr lang="en-US" altLang="en-US" smtClean="0"/>
              <a:t>arrays can be passed as parameters to functions</a:t>
            </a:r>
          </a:p>
          <a:p>
            <a:pPr lvl="1" eaLnBrk="1" hangingPunct="1"/>
            <a:r>
              <a:rPr lang="en-US" altLang="en-US" smtClean="0"/>
              <a:t>arrays are always passed-by-reference</a:t>
            </a:r>
          </a:p>
          <a:p>
            <a:pPr lvl="2" eaLnBrk="1" hangingPunct="1"/>
            <a:r>
              <a:rPr lang="en-US" altLang="en-US" smtClean="0"/>
              <a:t>the address of the first element is passed</a:t>
            </a:r>
          </a:p>
          <a:p>
            <a:pPr lvl="2" eaLnBrk="1" hangingPunct="1"/>
            <a:r>
              <a:rPr lang="en-US" altLang="en-US" smtClean="0"/>
              <a:t>any changes made to array in the called function are seen in the calling function</a:t>
            </a:r>
          </a:p>
          <a:p>
            <a:pPr lvl="3" eaLnBrk="1" hangingPunct="1"/>
            <a:r>
              <a:rPr lang="en-US" altLang="en-US" smtClean="0"/>
              <a:t>this is the difference from pass-by-value</a:t>
            </a:r>
          </a:p>
        </p:txBody>
      </p:sp>
    </p:spTree>
    <p:extLst>
      <p:ext uri="{BB962C8B-B14F-4D97-AF65-F5344CB8AC3E}">
        <p14:creationId xmlns:p14="http://schemas.microsoft.com/office/powerpoint/2010/main" val="2590769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09800" y="228600"/>
            <a:ext cx="7772400" cy="533400"/>
          </a:xfrm>
        </p:spPr>
        <p:txBody>
          <a:bodyPr>
            <a:normAutofit fontScale="90000"/>
          </a:bodyPr>
          <a:lstStyle/>
          <a:p>
            <a:pPr eaLnBrk="1" hangingPunct="1"/>
            <a:r>
              <a:rPr lang="en-US" altLang="en-US" sz="3600"/>
              <a:t>Array Example</a:t>
            </a:r>
            <a:endParaRPr lang="en-US" altLang="en-US" smtClean="0"/>
          </a:p>
        </p:txBody>
      </p:sp>
      <p:sp>
        <p:nvSpPr>
          <p:cNvPr id="18435" name="Rectangle 3"/>
          <p:cNvSpPr>
            <a:spLocks noGrp="1" noChangeArrowheads="1"/>
          </p:cNvSpPr>
          <p:nvPr>
            <p:ph type="body" idx="1"/>
          </p:nvPr>
        </p:nvSpPr>
        <p:spPr>
          <a:xfrm>
            <a:off x="2209800" y="990600"/>
            <a:ext cx="7772400" cy="5562600"/>
          </a:xfrm>
        </p:spPr>
        <p:txBody>
          <a:bodyPr>
            <a:normAutofit fontScale="92500" lnSpcReduction="20000"/>
          </a:bodyPr>
          <a:lstStyle/>
          <a:p>
            <a:pPr eaLnBrk="1" hangingPunct="1">
              <a:buFontTx/>
              <a:buNone/>
            </a:pPr>
            <a:r>
              <a:rPr lang="en-US" altLang="en-US" sz="1800"/>
              <a:t>#include &lt;stdio.h&gt;</a:t>
            </a:r>
          </a:p>
          <a:p>
            <a:pPr eaLnBrk="1" hangingPunct="1">
              <a:buFontTx/>
              <a:buNone/>
            </a:pPr>
            <a:endParaRPr lang="en-US" altLang="en-US" sz="1000"/>
          </a:p>
          <a:p>
            <a:pPr eaLnBrk="1" hangingPunct="1">
              <a:buFontTx/>
              <a:buNone/>
            </a:pPr>
            <a:r>
              <a:rPr lang="en-US" altLang="en-US" sz="1800"/>
              <a:t>#define   NUM_STUDENTS   70</a:t>
            </a:r>
          </a:p>
          <a:p>
            <a:pPr eaLnBrk="1" hangingPunct="1">
              <a:buFontTx/>
              <a:buNone/>
            </a:pPr>
            <a:endParaRPr lang="en-US" altLang="en-US" sz="1000"/>
          </a:p>
          <a:p>
            <a:pPr eaLnBrk="1" hangingPunct="1">
              <a:buFontTx/>
              <a:buNone/>
            </a:pPr>
            <a:r>
              <a:rPr lang="en-US" altLang="en-US" sz="1800"/>
              <a:t>void setNums(int nums[], int size) {</a:t>
            </a:r>
          </a:p>
          <a:p>
            <a:pPr eaLnBrk="1" hangingPunct="1">
              <a:buFontTx/>
              <a:buNone/>
            </a:pPr>
            <a:r>
              <a:rPr lang="en-US" altLang="en-US" sz="1800"/>
              <a:t>	int i;</a:t>
            </a:r>
          </a:p>
          <a:p>
            <a:pPr eaLnBrk="1" hangingPunct="1">
              <a:buFontTx/>
              <a:buNone/>
            </a:pPr>
            <a:endParaRPr lang="en-US" altLang="en-US" sz="1000"/>
          </a:p>
          <a:p>
            <a:pPr eaLnBrk="1" hangingPunct="1">
              <a:buFontTx/>
              <a:buNone/>
            </a:pPr>
            <a:r>
              <a:rPr lang="en-US" altLang="en-US" sz="1800"/>
              <a:t>	for(i=0; i&lt;size; i++) {</a:t>
            </a:r>
          </a:p>
          <a:p>
            <a:pPr eaLnBrk="1" hangingPunct="1">
              <a:buFontTx/>
              <a:buNone/>
            </a:pPr>
            <a:r>
              <a:rPr lang="en-US" altLang="en-US" sz="1800"/>
              <a:t>		printf(“Enter grade for student %d: “, i);</a:t>
            </a:r>
          </a:p>
          <a:p>
            <a:pPr eaLnBrk="1" hangingPunct="1">
              <a:buFontTx/>
              <a:buNone/>
            </a:pPr>
            <a:r>
              <a:rPr lang="en-US" altLang="en-US" sz="1800"/>
              <a:t>		scanf(“%d”, &amp;nums[i]);</a:t>
            </a:r>
          </a:p>
          <a:p>
            <a:pPr eaLnBrk="1" hangingPunct="1">
              <a:buFontTx/>
              <a:buNone/>
            </a:pPr>
            <a:r>
              <a:rPr lang="en-US" altLang="en-US" sz="1800"/>
              <a:t>	}</a:t>
            </a:r>
          </a:p>
          <a:p>
            <a:pPr eaLnBrk="1" hangingPunct="1">
              <a:buFontTx/>
              <a:buNone/>
            </a:pPr>
            <a:r>
              <a:rPr lang="en-US" altLang="en-US" sz="1800"/>
              <a:t>}</a:t>
            </a:r>
          </a:p>
          <a:p>
            <a:pPr eaLnBrk="1" hangingPunct="1">
              <a:buFontTx/>
              <a:buNone/>
            </a:pPr>
            <a:endParaRPr lang="en-US" altLang="en-US" sz="1000"/>
          </a:p>
          <a:p>
            <a:pPr eaLnBrk="1" hangingPunct="1">
              <a:buFontTx/>
              <a:buNone/>
            </a:pPr>
            <a:r>
              <a:rPr lang="en-US" altLang="en-US" sz="1800"/>
              <a:t>int main() {</a:t>
            </a:r>
          </a:p>
          <a:p>
            <a:pPr eaLnBrk="1" hangingPunct="1">
              <a:buFontTx/>
              <a:buNone/>
            </a:pPr>
            <a:r>
              <a:rPr lang="en-US" altLang="en-US" sz="1800"/>
              <a:t>	int grades[NUM_STUDENTS];</a:t>
            </a:r>
          </a:p>
          <a:p>
            <a:pPr eaLnBrk="1" hangingPunct="1">
              <a:buFontTx/>
              <a:buNone/>
            </a:pPr>
            <a:r>
              <a:rPr lang="en-US" altLang="en-US" sz="1000"/>
              <a:t>	</a:t>
            </a:r>
          </a:p>
          <a:p>
            <a:pPr eaLnBrk="1" hangingPunct="1">
              <a:buFontTx/>
              <a:buNone/>
            </a:pPr>
            <a:r>
              <a:rPr lang="en-US" altLang="en-US" sz="1800"/>
              <a:t>	setNums(grades, NUM_STUDENTS);</a:t>
            </a:r>
          </a:p>
          <a:p>
            <a:pPr eaLnBrk="1" hangingPunct="1">
              <a:buFontTx/>
              <a:buNone/>
            </a:pPr>
            <a:r>
              <a:rPr lang="en-US" altLang="en-US" sz="1800"/>
              <a:t>	return 0;</a:t>
            </a:r>
          </a:p>
          <a:p>
            <a:pPr eaLnBrk="1" hangingPunct="1">
              <a:buFontTx/>
              <a:buNone/>
            </a:pPr>
            <a:r>
              <a:rPr lang="en-US" altLang="en-US" sz="1800"/>
              <a:t>}</a:t>
            </a:r>
          </a:p>
        </p:txBody>
      </p:sp>
    </p:spTree>
    <p:extLst>
      <p:ext uri="{BB962C8B-B14F-4D97-AF65-F5344CB8AC3E}">
        <p14:creationId xmlns:p14="http://schemas.microsoft.com/office/powerpoint/2010/main" val="2431970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209800" y="228600"/>
            <a:ext cx="7772400" cy="685800"/>
          </a:xfrm>
        </p:spPr>
        <p:txBody>
          <a:bodyPr>
            <a:normAutofit fontScale="90000"/>
          </a:bodyPr>
          <a:lstStyle/>
          <a:p>
            <a:pPr eaLnBrk="1" hangingPunct="1"/>
            <a:r>
              <a:rPr lang="en-US" altLang="en-US" smtClean="0"/>
              <a:t>Strings</a:t>
            </a:r>
          </a:p>
        </p:txBody>
      </p:sp>
      <p:sp>
        <p:nvSpPr>
          <p:cNvPr id="19459" name="Rectangle 3"/>
          <p:cNvSpPr>
            <a:spLocks noGrp="1" noChangeArrowheads="1"/>
          </p:cNvSpPr>
          <p:nvPr>
            <p:ph type="body" idx="1"/>
          </p:nvPr>
        </p:nvSpPr>
        <p:spPr>
          <a:xfrm>
            <a:off x="2209800" y="990600"/>
            <a:ext cx="7772400" cy="5638800"/>
          </a:xfrm>
        </p:spPr>
        <p:txBody>
          <a:bodyPr/>
          <a:lstStyle/>
          <a:p>
            <a:pPr eaLnBrk="1" hangingPunct="1"/>
            <a:r>
              <a:rPr lang="en-US" altLang="en-US"/>
              <a:t>In C, strings are just an array of characters</a:t>
            </a:r>
          </a:p>
          <a:p>
            <a:pPr eaLnBrk="1" hangingPunct="1"/>
            <a:r>
              <a:rPr lang="en-US" altLang="en-US"/>
              <a:t>Because strings are so common, C provides a standard library for dealing with them</a:t>
            </a:r>
          </a:p>
          <a:p>
            <a:pPr lvl="1" eaLnBrk="1" hangingPunct="1"/>
            <a:r>
              <a:rPr lang="en-US" altLang="en-US"/>
              <a:t>to use this library, include the following:</a:t>
            </a:r>
          </a:p>
          <a:p>
            <a:pPr lvl="2" eaLnBrk="1" hangingPunct="1"/>
            <a:r>
              <a:rPr lang="en-US" altLang="en-US"/>
              <a:t>#include &lt;string.h&gt;</a:t>
            </a:r>
          </a:p>
          <a:p>
            <a:pPr eaLnBrk="1" hangingPunct="1"/>
            <a:r>
              <a:rPr lang="en-US" altLang="en-US"/>
              <a:t>This library provides means of copying strings, counting characters in string, concatenate strings, compare strings, etc.</a:t>
            </a:r>
          </a:p>
          <a:p>
            <a:pPr eaLnBrk="1" hangingPunct="1"/>
            <a:r>
              <a:rPr lang="en-US" altLang="en-US"/>
              <a:t>By convention, all strings are terminated by the null character ( \0 )</a:t>
            </a:r>
          </a:p>
          <a:p>
            <a:pPr lvl="1" eaLnBrk="1" hangingPunct="1"/>
            <a:r>
              <a:rPr lang="en-US" altLang="en-US"/>
              <a:t>regardless of the size of the character array holding the string</a:t>
            </a:r>
          </a:p>
        </p:txBody>
      </p:sp>
    </p:spTree>
    <p:extLst>
      <p:ext uri="{BB962C8B-B14F-4D97-AF65-F5344CB8AC3E}">
        <p14:creationId xmlns:p14="http://schemas.microsoft.com/office/powerpoint/2010/main" val="2222977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09800" y="304800"/>
            <a:ext cx="7772400" cy="685800"/>
          </a:xfrm>
        </p:spPr>
        <p:txBody>
          <a:bodyPr>
            <a:normAutofit fontScale="90000"/>
          </a:bodyPr>
          <a:lstStyle/>
          <a:p>
            <a:pPr eaLnBrk="1" hangingPunct="1"/>
            <a:r>
              <a:rPr lang="en-US" altLang="en-US" smtClean="0"/>
              <a:t>Common String Mistakes</a:t>
            </a:r>
          </a:p>
        </p:txBody>
      </p:sp>
      <p:sp>
        <p:nvSpPr>
          <p:cNvPr id="20483" name="Rectangle 3"/>
          <p:cNvSpPr>
            <a:spLocks noGrp="1" noChangeArrowheads="1"/>
          </p:cNvSpPr>
          <p:nvPr>
            <p:ph type="body" idx="1"/>
          </p:nvPr>
        </p:nvSpPr>
        <p:spPr>
          <a:xfrm>
            <a:off x="2209800" y="1219200"/>
            <a:ext cx="7848600" cy="5181600"/>
          </a:xfrm>
        </p:spPr>
        <p:txBody>
          <a:bodyPr/>
          <a:lstStyle/>
          <a:p>
            <a:pPr eaLnBrk="1" hangingPunct="1"/>
            <a:r>
              <a:rPr lang="en-US" altLang="en-US" smtClean="0"/>
              <a:t>C does not allow standard operators to be used on strings</a:t>
            </a:r>
          </a:p>
          <a:p>
            <a:pPr lvl="1" eaLnBrk="1" hangingPunct="1"/>
            <a:r>
              <a:rPr lang="en-US" altLang="en-US" i="1" smtClean="0"/>
              <a:t>str1 &lt; str2</a:t>
            </a:r>
            <a:r>
              <a:rPr lang="en-US" altLang="en-US" smtClean="0"/>
              <a:t> does not compare the two strings</a:t>
            </a:r>
          </a:p>
          <a:p>
            <a:pPr lvl="2" eaLnBrk="1" hangingPunct="1"/>
            <a:r>
              <a:rPr lang="en-US" altLang="en-US" smtClean="0"/>
              <a:t>it does compare the starting address of each string</a:t>
            </a:r>
          </a:p>
          <a:p>
            <a:pPr lvl="1" eaLnBrk="1" hangingPunct="1"/>
            <a:r>
              <a:rPr lang="en-US" altLang="en-US" i="1" smtClean="0"/>
              <a:t>str1 == str2</a:t>
            </a:r>
            <a:r>
              <a:rPr lang="en-US" altLang="en-US" smtClean="0"/>
              <a:t> does not return true if the two strings are equal</a:t>
            </a:r>
          </a:p>
          <a:p>
            <a:pPr lvl="2" eaLnBrk="1" hangingPunct="1"/>
            <a:r>
              <a:rPr lang="en-US" altLang="en-US" smtClean="0"/>
              <a:t>it only returns true if the starting address of each string is the same</a:t>
            </a:r>
          </a:p>
          <a:p>
            <a:pPr lvl="1" eaLnBrk="1" hangingPunct="1"/>
            <a:r>
              <a:rPr lang="en-US" altLang="en-US" i="1" smtClean="0"/>
              <a:t>str3 = str1 + str2</a:t>
            </a:r>
            <a:r>
              <a:rPr lang="en-US" altLang="en-US" smtClean="0"/>
              <a:t> does not combine the two strings and store them in the third</a:t>
            </a:r>
          </a:p>
          <a:p>
            <a:pPr lvl="2" eaLnBrk="1" hangingPunct="1"/>
            <a:r>
              <a:rPr lang="en-US" altLang="en-US" smtClean="0"/>
              <a:t>it adds the starting addresses of each string</a:t>
            </a:r>
          </a:p>
        </p:txBody>
      </p:sp>
    </p:spTree>
    <p:extLst>
      <p:ext uri="{BB962C8B-B14F-4D97-AF65-F5344CB8AC3E}">
        <p14:creationId xmlns:p14="http://schemas.microsoft.com/office/powerpoint/2010/main" val="8674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09800" y="228600"/>
            <a:ext cx="7772400" cy="685800"/>
          </a:xfrm>
        </p:spPr>
        <p:txBody>
          <a:bodyPr/>
          <a:lstStyle/>
          <a:p>
            <a:pPr eaLnBrk="1" hangingPunct="1"/>
            <a:r>
              <a:rPr lang="en-US" altLang="en-US" sz="3600"/>
              <a:t>Common String Functions</a:t>
            </a:r>
            <a:endParaRPr lang="en-US" altLang="en-US" smtClean="0"/>
          </a:p>
        </p:txBody>
      </p:sp>
      <p:sp>
        <p:nvSpPr>
          <p:cNvPr id="21507" name="Rectangle 3"/>
          <p:cNvSpPr>
            <a:spLocks noGrp="1" noChangeArrowheads="1"/>
          </p:cNvSpPr>
          <p:nvPr>
            <p:ph type="body" idx="1"/>
          </p:nvPr>
        </p:nvSpPr>
        <p:spPr>
          <a:xfrm>
            <a:off x="2209800" y="990600"/>
            <a:ext cx="7772400" cy="5638800"/>
          </a:xfrm>
        </p:spPr>
        <p:txBody>
          <a:bodyPr/>
          <a:lstStyle/>
          <a:p>
            <a:pPr eaLnBrk="1" hangingPunct="1"/>
            <a:r>
              <a:rPr lang="en-US" altLang="en-US" sz="2400" i="1"/>
              <a:t>int strlen(char str[]);</a:t>
            </a:r>
            <a:endParaRPr lang="en-US" altLang="en-US" smtClean="0"/>
          </a:p>
          <a:p>
            <a:pPr lvl="1" eaLnBrk="1" hangingPunct="1"/>
            <a:r>
              <a:rPr lang="en-US" altLang="en-US" sz="2000"/>
              <a:t>counts the number of characters up to (but not counting) the null character and returns this number</a:t>
            </a:r>
          </a:p>
          <a:p>
            <a:pPr eaLnBrk="1" hangingPunct="1"/>
            <a:r>
              <a:rPr lang="en-US" altLang="en-US" sz="2400" i="1"/>
              <a:t>int strcpy(char strTo[], char strFrom[]);</a:t>
            </a:r>
          </a:p>
          <a:p>
            <a:pPr lvl="1" eaLnBrk="1" hangingPunct="1"/>
            <a:r>
              <a:rPr lang="en-US" altLang="en-US" sz="2000"/>
              <a:t>copies the string in strFrom to the string in strTo</a:t>
            </a:r>
          </a:p>
          <a:p>
            <a:pPr lvl="1" eaLnBrk="1" hangingPunct="1"/>
            <a:r>
              <a:rPr lang="en-US" altLang="en-US" sz="2000"/>
              <a:t>make sure strTo is at least as big as strFrom</a:t>
            </a:r>
          </a:p>
          <a:p>
            <a:pPr eaLnBrk="1" hangingPunct="1"/>
            <a:r>
              <a:rPr lang="en-US" altLang="en-US" sz="2400" i="1"/>
              <a:t>int strcat(char strTo[], char strFrom);</a:t>
            </a:r>
          </a:p>
          <a:p>
            <a:pPr lvl="1" eaLnBrk="1" hangingPunct="1"/>
            <a:r>
              <a:rPr lang="en-US" altLang="en-US" sz="2000"/>
              <a:t>copies the string in strFrom to the end of strTo</a:t>
            </a:r>
          </a:p>
          <a:p>
            <a:pPr lvl="1" eaLnBrk="1" hangingPunct="1"/>
            <a:r>
              <a:rPr lang="en-US" altLang="en-US" sz="2000"/>
              <a:t>again, make sure strTo is large enough to hold additional chars</a:t>
            </a:r>
          </a:p>
          <a:p>
            <a:pPr eaLnBrk="1" hangingPunct="1"/>
            <a:r>
              <a:rPr lang="en-US" altLang="en-US" sz="2400" i="1"/>
              <a:t>int strcmp(char str1[], char str2[]);</a:t>
            </a:r>
          </a:p>
          <a:p>
            <a:pPr lvl="1" eaLnBrk="1" hangingPunct="1"/>
            <a:r>
              <a:rPr lang="en-US" altLang="en-US" sz="2000"/>
              <a:t>compares string 1 to string 2</a:t>
            </a:r>
          </a:p>
          <a:p>
            <a:pPr lvl="1" eaLnBrk="1" hangingPunct="1"/>
            <a:r>
              <a:rPr lang="en-US" altLang="en-US" sz="2000"/>
              <a:t>return values are as follows</a:t>
            </a:r>
          </a:p>
          <a:p>
            <a:pPr lvl="2" eaLnBrk="1" hangingPunct="1"/>
            <a:r>
              <a:rPr lang="en-US" altLang="en-US" sz="1800"/>
              <a:t>less than 0 if str1 is lexicographically less than str2</a:t>
            </a:r>
          </a:p>
          <a:p>
            <a:pPr lvl="2" eaLnBrk="1" hangingPunct="1"/>
            <a:r>
              <a:rPr lang="en-US" altLang="en-US" sz="1800"/>
              <a:t>0 if str1 is identical to str2</a:t>
            </a:r>
          </a:p>
          <a:p>
            <a:pPr lvl="2" eaLnBrk="1" hangingPunct="1"/>
            <a:r>
              <a:rPr lang="en-US" altLang="en-US" sz="1800"/>
              <a:t>greater than 0 if str1 is lexicographically greater than str2</a:t>
            </a:r>
          </a:p>
        </p:txBody>
      </p:sp>
    </p:spTree>
    <p:extLst>
      <p:ext uri="{BB962C8B-B14F-4D97-AF65-F5344CB8AC3E}">
        <p14:creationId xmlns:p14="http://schemas.microsoft.com/office/powerpoint/2010/main" val="3097120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09800" y="609600"/>
            <a:ext cx="7772400" cy="762000"/>
          </a:xfrm>
        </p:spPr>
        <p:txBody>
          <a:bodyPr/>
          <a:lstStyle/>
          <a:p>
            <a:pPr eaLnBrk="1" hangingPunct="1"/>
            <a:r>
              <a:rPr lang="en-US" altLang="en-US" smtClean="0"/>
              <a:t>Structures</a:t>
            </a:r>
          </a:p>
        </p:txBody>
      </p:sp>
      <p:sp>
        <p:nvSpPr>
          <p:cNvPr id="22531" name="Rectangle 3"/>
          <p:cNvSpPr>
            <a:spLocks noGrp="1" noChangeArrowheads="1"/>
          </p:cNvSpPr>
          <p:nvPr>
            <p:ph type="body" idx="1"/>
          </p:nvPr>
        </p:nvSpPr>
        <p:spPr>
          <a:xfrm>
            <a:off x="2209800" y="1828800"/>
            <a:ext cx="7772400" cy="4267200"/>
          </a:xfrm>
        </p:spPr>
        <p:txBody>
          <a:bodyPr/>
          <a:lstStyle/>
          <a:p>
            <a:pPr eaLnBrk="1" hangingPunct="1"/>
            <a:r>
              <a:rPr lang="en-US" altLang="en-US" smtClean="0"/>
              <a:t>C does not have classes</a:t>
            </a:r>
          </a:p>
          <a:p>
            <a:pPr eaLnBrk="1" hangingPunct="1"/>
            <a:r>
              <a:rPr lang="en-US" altLang="en-US" smtClean="0"/>
              <a:t>However, C programmers can create their own data types</a:t>
            </a:r>
          </a:p>
          <a:p>
            <a:pPr lvl="1" eaLnBrk="1" hangingPunct="1"/>
            <a:r>
              <a:rPr lang="en-US" altLang="en-US" smtClean="0"/>
              <a:t>called </a:t>
            </a:r>
            <a:r>
              <a:rPr lang="en-US" altLang="en-US" i="1" smtClean="0"/>
              <a:t>structures</a:t>
            </a:r>
            <a:endParaRPr lang="en-US" altLang="en-US" smtClean="0"/>
          </a:p>
          <a:p>
            <a:pPr eaLnBrk="1" hangingPunct="1"/>
            <a:r>
              <a:rPr lang="en-US" altLang="en-US" smtClean="0"/>
              <a:t>Structures allow a programmer to place a group of related variables into one place</a:t>
            </a:r>
          </a:p>
        </p:txBody>
      </p:sp>
    </p:spTree>
    <p:extLst>
      <p:ext uri="{BB962C8B-B14F-4D97-AF65-F5344CB8AC3E}">
        <p14:creationId xmlns:p14="http://schemas.microsoft.com/office/powerpoint/2010/main" val="376836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09800" y="228600"/>
            <a:ext cx="7772400" cy="838200"/>
          </a:xfrm>
        </p:spPr>
        <p:txBody>
          <a:bodyPr/>
          <a:lstStyle/>
          <a:p>
            <a:pPr eaLnBrk="1" hangingPunct="1"/>
            <a:r>
              <a:rPr lang="en-US" altLang="en-US" smtClean="0"/>
              <a:t>Creating a Structure</a:t>
            </a:r>
          </a:p>
        </p:txBody>
      </p:sp>
      <p:sp>
        <p:nvSpPr>
          <p:cNvPr id="23555" name="Rectangle 3"/>
          <p:cNvSpPr>
            <a:spLocks noGrp="1" noChangeArrowheads="1"/>
          </p:cNvSpPr>
          <p:nvPr>
            <p:ph type="body" idx="1"/>
          </p:nvPr>
        </p:nvSpPr>
        <p:spPr>
          <a:xfrm>
            <a:off x="2209800" y="1143000"/>
            <a:ext cx="7772400" cy="5486400"/>
          </a:xfrm>
        </p:spPr>
        <p:txBody>
          <a:bodyPr>
            <a:normAutofit lnSpcReduction="10000"/>
          </a:bodyPr>
          <a:lstStyle/>
          <a:p>
            <a:pPr eaLnBrk="1" hangingPunct="1"/>
            <a:r>
              <a:rPr lang="en-US" altLang="en-US" sz="2400"/>
              <a:t>Use the keyword </a:t>
            </a:r>
            <a:r>
              <a:rPr lang="en-US" altLang="en-US" sz="2400" i="1"/>
              <a:t>struct</a:t>
            </a:r>
            <a:r>
              <a:rPr lang="en-US" altLang="en-US" sz="2400"/>
              <a:t> to create a structure</a:t>
            </a:r>
          </a:p>
          <a:p>
            <a:pPr eaLnBrk="1" hangingPunct="1"/>
            <a:r>
              <a:rPr lang="en-US" altLang="en-US" sz="2400"/>
              <a:t>Example of creating a structure</a:t>
            </a:r>
            <a:endParaRPr lang="en-US" altLang="en-US" smtClean="0"/>
          </a:p>
          <a:p>
            <a:pPr eaLnBrk="1" hangingPunct="1">
              <a:buFontTx/>
              <a:buNone/>
            </a:pPr>
            <a:r>
              <a:rPr lang="en-US" altLang="en-US" sz="2000"/>
              <a:t>		struct foo {</a:t>
            </a:r>
          </a:p>
          <a:p>
            <a:pPr eaLnBrk="1" hangingPunct="1">
              <a:buFontTx/>
              <a:buNone/>
            </a:pPr>
            <a:r>
              <a:rPr lang="en-US" altLang="en-US" sz="2000"/>
              <a:t>		     char student[30];</a:t>
            </a:r>
          </a:p>
          <a:p>
            <a:pPr eaLnBrk="1" hangingPunct="1">
              <a:buFontTx/>
              <a:buNone/>
            </a:pPr>
            <a:r>
              <a:rPr lang="en-US" altLang="en-US" sz="2000"/>
              <a:t>		     int grades[7];</a:t>
            </a:r>
          </a:p>
          <a:p>
            <a:pPr eaLnBrk="1" hangingPunct="1">
              <a:buFontTx/>
              <a:buNone/>
            </a:pPr>
            <a:r>
              <a:rPr lang="en-US" altLang="en-US" sz="2000"/>
              <a:t>	   	     float endingGrade;</a:t>
            </a:r>
          </a:p>
          <a:p>
            <a:pPr eaLnBrk="1" hangingPunct="1">
              <a:buFontTx/>
              <a:buNone/>
            </a:pPr>
            <a:r>
              <a:rPr lang="en-US" altLang="en-US" sz="2000"/>
              <a:t>		};</a:t>
            </a:r>
          </a:p>
          <a:p>
            <a:pPr eaLnBrk="1" hangingPunct="1"/>
            <a:r>
              <a:rPr lang="en-US" altLang="en-US" sz="2400"/>
              <a:t>Variables can now be created of the type </a:t>
            </a:r>
            <a:r>
              <a:rPr lang="en-US" altLang="en-US" sz="2400" i="1"/>
              <a:t>struct foo</a:t>
            </a:r>
            <a:endParaRPr lang="en-US" altLang="en-US" sz="2400"/>
          </a:p>
          <a:p>
            <a:pPr eaLnBrk="1" hangingPunct="1"/>
            <a:r>
              <a:rPr lang="en-US" altLang="en-US" sz="2400"/>
              <a:t>Example of creating a structure variable</a:t>
            </a:r>
            <a:endParaRPr lang="en-US" altLang="en-US"/>
          </a:p>
          <a:p>
            <a:pPr eaLnBrk="1" hangingPunct="1">
              <a:buFontTx/>
              <a:buNone/>
            </a:pPr>
            <a:r>
              <a:rPr lang="en-US" altLang="en-US" sz="2000"/>
              <a:t>		int main() {</a:t>
            </a:r>
          </a:p>
          <a:p>
            <a:pPr eaLnBrk="1" hangingPunct="1">
              <a:buFontTx/>
              <a:buNone/>
            </a:pPr>
            <a:r>
              <a:rPr lang="en-US" altLang="en-US" sz="2000"/>
              <a:t>		      struct foo myStruct;</a:t>
            </a:r>
          </a:p>
          <a:p>
            <a:pPr eaLnBrk="1" hangingPunct="1">
              <a:buFontTx/>
              <a:buNone/>
            </a:pPr>
            <a:r>
              <a:rPr lang="en-US" altLang="en-US" sz="2000"/>
              <a:t>		      … </a:t>
            </a:r>
          </a:p>
          <a:p>
            <a:pPr eaLnBrk="1" hangingPunct="1"/>
            <a:r>
              <a:rPr lang="en-US" altLang="en-US" sz="2400"/>
              <a:t>Notice that the </a:t>
            </a:r>
            <a:r>
              <a:rPr lang="en-US" altLang="en-US" sz="2400" i="1"/>
              <a:t>struct</a:t>
            </a:r>
            <a:r>
              <a:rPr lang="en-US" altLang="en-US" sz="2400"/>
              <a:t> keyword is part of the new data type name</a:t>
            </a:r>
            <a:endParaRPr lang="en-US" altLang="en-US" sz="2000"/>
          </a:p>
        </p:txBody>
      </p:sp>
    </p:spTree>
    <p:extLst>
      <p:ext uri="{BB962C8B-B14F-4D97-AF65-F5344CB8AC3E}">
        <p14:creationId xmlns:p14="http://schemas.microsoft.com/office/powerpoint/2010/main" val="426711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09800" y="685800"/>
            <a:ext cx="7772400" cy="762000"/>
          </a:xfrm>
        </p:spPr>
        <p:txBody>
          <a:bodyPr/>
          <a:lstStyle/>
          <a:p>
            <a:pPr eaLnBrk="1" hangingPunct="1"/>
            <a:r>
              <a:rPr lang="en-US" altLang="en-US" smtClean="0"/>
              <a:t>Using Structures</a:t>
            </a:r>
          </a:p>
        </p:txBody>
      </p:sp>
      <p:sp>
        <p:nvSpPr>
          <p:cNvPr id="24579" name="Rectangle 3"/>
          <p:cNvSpPr>
            <a:spLocks noGrp="1" noChangeArrowheads="1"/>
          </p:cNvSpPr>
          <p:nvPr>
            <p:ph type="body" idx="1"/>
          </p:nvPr>
        </p:nvSpPr>
        <p:spPr>
          <a:xfrm>
            <a:off x="2209800" y="1828800"/>
            <a:ext cx="7772400" cy="4267200"/>
          </a:xfrm>
        </p:spPr>
        <p:txBody>
          <a:bodyPr/>
          <a:lstStyle/>
          <a:p>
            <a:pPr eaLnBrk="1" hangingPunct="1"/>
            <a:r>
              <a:rPr lang="en-US" altLang="en-US" smtClean="0"/>
              <a:t>To access any of the member variables inside the structure:</a:t>
            </a:r>
          </a:p>
          <a:p>
            <a:pPr lvl="1" eaLnBrk="1" hangingPunct="1"/>
            <a:r>
              <a:rPr lang="en-US" altLang="en-US" smtClean="0"/>
              <a:t> use the structure variable name, a period, and the member variable name</a:t>
            </a:r>
          </a:p>
          <a:p>
            <a:pPr eaLnBrk="1" hangingPunct="1"/>
            <a:r>
              <a:rPr lang="en-US" altLang="en-US" smtClean="0"/>
              <a:t>When passed to a function, a structure is passed by value</a:t>
            </a:r>
          </a:p>
          <a:p>
            <a:pPr lvl="1" eaLnBrk="1" hangingPunct="1"/>
            <a:r>
              <a:rPr lang="en-US" altLang="en-US" smtClean="0"/>
              <a:t>just like any other data type</a:t>
            </a:r>
          </a:p>
        </p:txBody>
      </p:sp>
    </p:spTree>
    <p:extLst>
      <p:ext uri="{BB962C8B-B14F-4D97-AF65-F5344CB8AC3E}">
        <p14:creationId xmlns:p14="http://schemas.microsoft.com/office/powerpoint/2010/main" val="51698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09800" y="304800"/>
            <a:ext cx="7772400" cy="685800"/>
          </a:xfrm>
        </p:spPr>
        <p:txBody>
          <a:bodyPr>
            <a:normAutofit fontScale="90000"/>
          </a:bodyPr>
          <a:lstStyle/>
          <a:p>
            <a:pPr eaLnBrk="1" hangingPunct="1"/>
            <a:r>
              <a:rPr lang="en-US" altLang="en-US" smtClean="0"/>
              <a:t>Example Using Structures</a:t>
            </a:r>
          </a:p>
        </p:txBody>
      </p:sp>
      <p:sp>
        <p:nvSpPr>
          <p:cNvPr id="25603" name="Rectangle 3"/>
          <p:cNvSpPr>
            <a:spLocks noGrp="1" noChangeArrowheads="1"/>
          </p:cNvSpPr>
          <p:nvPr>
            <p:ph type="body" idx="1"/>
          </p:nvPr>
        </p:nvSpPr>
        <p:spPr>
          <a:xfrm>
            <a:off x="2209800" y="1219200"/>
            <a:ext cx="7772400" cy="4876800"/>
          </a:xfrm>
        </p:spPr>
        <p:txBody>
          <a:bodyPr/>
          <a:lstStyle/>
          <a:p>
            <a:pPr lvl="1" eaLnBrk="1" hangingPunct="1">
              <a:buFontTx/>
              <a:buNone/>
            </a:pPr>
            <a:r>
              <a:rPr lang="en-US" altLang="en-US" sz="2000"/>
              <a:t>int main() {</a:t>
            </a:r>
          </a:p>
          <a:p>
            <a:pPr lvl="1" eaLnBrk="1" hangingPunct="1">
              <a:buFontTx/>
              <a:buNone/>
            </a:pPr>
            <a:r>
              <a:rPr lang="en-US" altLang="en-US" sz="2000"/>
              <a:t>	struct foo myStruct;</a:t>
            </a:r>
          </a:p>
          <a:p>
            <a:pPr lvl="1" eaLnBrk="1" hangingPunct="1">
              <a:buFontTx/>
              <a:buNone/>
            </a:pPr>
            <a:endParaRPr lang="en-US" altLang="en-US" sz="2000"/>
          </a:p>
          <a:p>
            <a:pPr lvl="1" eaLnBrk="1" hangingPunct="1">
              <a:buFontTx/>
              <a:buNone/>
            </a:pPr>
            <a:r>
              <a:rPr lang="en-US" altLang="en-US" sz="2000"/>
              <a:t>	strcpy(myStruct.student, “John Doe”);</a:t>
            </a:r>
          </a:p>
          <a:p>
            <a:pPr lvl="1" eaLnBrk="1" hangingPunct="1">
              <a:buFontTx/>
              <a:buNone/>
            </a:pPr>
            <a:r>
              <a:rPr lang="en-US" altLang="en-US" sz="2000"/>
              <a:t>	for(i=0; i&lt;7; i++)</a:t>
            </a:r>
          </a:p>
          <a:p>
            <a:pPr lvl="1" eaLnBrk="1" hangingPunct="1">
              <a:buFontTx/>
              <a:buNone/>
            </a:pPr>
            <a:r>
              <a:rPr lang="en-US" altLang="en-US" sz="2000"/>
              <a:t>		myStruct.grades[i] = 0;</a:t>
            </a:r>
          </a:p>
          <a:p>
            <a:pPr lvl="1" eaLnBrk="1" hangingPunct="1">
              <a:buFontTx/>
              <a:buNone/>
            </a:pPr>
            <a:r>
              <a:rPr lang="en-US" altLang="en-US" sz="2000"/>
              <a:t>	myStruct.endGrade = 0;</a:t>
            </a:r>
          </a:p>
          <a:p>
            <a:pPr lvl="1" eaLnBrk="1" hangingPunct="1">
              <a:buFontTx/>
              <a:buNone/>
            </a:pPr>
            <a:r>
              <a:rPr lang="en-US" altLang="en-US" sz="2000"/>
              <a:t>}</a:t>
            </a:r>
          </a:p>
        </p:txBody>
      </p:sp>
    </p:spTree>
    <p:extLst>
      <p:ext uri="{BB962C8B-B14F-4D97-AF65-F5344CB8AC3E}">
        <p14:creationId xmlns:p14="http://schemas.microsoft.com/office/powerpoint/2010/main" val="508573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638E3711-34DD-4B18-8129-0277E63E26B7}" type="slidenum">
              <a:rPr lang="en-US" altLang="en-US" sz="1400">
                <a:solidFill>
                  <a:schemeClr val="tx2"/>
                </a:solidFill>
              </a:rPr>
              <a:pPr algn="l"/>
              <a:t>24</a:t>
            </a:fld>
            <a:endParaRPr lang="en-US" altLang="en-US" sz="1400">
              <a:solidFill>
                <a:schemeClr val="tx2"/>
              </a:solidFill>
            </a:endParaRPr>
          </a:p>
        </p:txBody>
      </p:sp>
      <p:sp>
        <p:nvSpPr>
          <p:cNvPr id="26627" name="Rectangle 2"/>
          <p:cNvSpPr>
            <a:spLocks noGrp="1" noChangeArrowheads="1"/>
          </p:cNvSpPr>
          <p:nvPr>
            <p:ph type="title"/>
          </p:nvPr>
        </p:nvSpPr>
        <p:spPr/>
        <p:txBody>
          <a:bodyPr/>
          <a:lstStyle/>
          <a:p>
            <a:pPr eaLnBrk="1" hangingPunct="1"/>
            <a:r>
              <a:rPr lang="en-US" altLang="en-US" smtClean="0"/>
              <a:t>Pointers </a:t>
            </a:r>
            <a:br>
              <a:rPr lang="en-US" altLang="en-US" smtClean="0"/>
            </a:br>
            <a:endParaRPr lang="en-US" altLang="en-US" smtClean="0"/>
          </a:p>
        </p:txBody>
      </p:sp>
      <p:sp>
        <p:nvSpPr>
          <p:cNvPr id="26628" name="Rectangle 3"/>
          <p:cNvSpPr>
            <a:spLocks noGrp="1" noChangeArrowheads="1"/>
          </p:cNvSpPr>
          <p:nvPr>
            <p:ph type="body" idx="1"/>
          </p:nvPr>
        </p:nvSpPr>
        <p:spPr/>
        <p:txBody>
          <a:bodyPr/>
          <a:lstStyle/>
          <a:p>
            <a:pPr lvl="1" eaLnBrk="1" hangingPunct="1"/>
            <a:r>
              <a:rPr lang="en-US" altLang="en-US" smtClean="0"/>
              <a:t>Powerful, but difficult to master</a:t>
            </a:r>
          </a:p>
          <a:p>
            <a:pPr lvl="1" eaLnBrk="1" hangingPunct="1"/>
            <a:r>
              <a:rPr lang="en-US" altLang="en-US" smtClean="0"/>
              <a:t>Simulate call-by-reference </a:t>
            </a:r>
          </a:p>
          <a:p>
            <a:pPr lvl="1" eaLnBrk="1" hangingPunct="1"/>
            <a:r>
              <a:rPr lang="en-US" altLang="en-US" smtClean="0"/>
              <a:t>Close relationship with arrays and strings</a:t>
            </a:r>
          </a:p>
          <a:p>
            <a:pPr eaLnBrk="1" hangingPunct="1"/>
            <a:endParaRPr lang="en-US" altLang="en-US" smtClean="0"/>
          </a:p>
        </p:txBody>
      </p:sp>
    </p:spTree>
    <p:extLst>
      <p:ext uri="{BB962C8B-B14F-4D97-AF65-F5344CB8AC3E}">
        <p14:creationId xmlns:p14="http://schemas.microsoft.com/office/powerpoint/2010/main" val="3112822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325565AB-CF8F-49A4-AB8E-CA17C5102C74}" type="slidenum">
              <a:rPr lang="en-US" altLang="en-US" sz="1400">
                <a:solidFill>
                  <a:schemeClr val="tx2"/>
                </a:solidFill>
              </a:rPr>
              <a:pPr algn="l"/>
              <a:t>25</a:t>
            </a:fld>
            <a:endParaRPr lang="en-US" altLang="en-US" sz="1400">
              <a:solidFill>
                <a:schemeClr val="tx2"/>
              </a:solidFill>
            </a:endParaRPr>
          </a:p>
        </p:txBody>
      </p:sp>
      <p:sp>
        <p:nvSpPr>
          <p:cNvPr id="27651" name="Rectangle 2"/>
          <p:cNvSpPr>
            <a:spLocks noGrp="1" noChangeArrowheads="1"/>
          </p:cNvSpPr>
          <p:nvPr>
            <p:ph type="title"/>
          </p:nvPr>
        </p:nvSpPr>
        <p:spPr/>
        <p:txBody>
          <a:bodyPr/>
          <a:lstStyle/>
          <a:p>
            <a:pPr eaLnBrk="1" hangingPunct="1"/>
            <a:r>
              <a:rPr lang="en-US" altLang="en-US" sz="3200"/>
              <a:t>Pointer Variable Definitions and Initialization</a:t>
            </a:r>
          </a:p>
        </p:txBody>
      </p:sp>
      <p:sp>
        <p:nvSpPr>
          <p:cNvPr id="27652" name="Rectangle 3"/>
          <p:cNvSpPr>
            <a:spLocks noGrp="1" noChangeArrowheads="1"/>
          </p:cNvSpPr>
          <p:nvPr>
            <p:ph type="body" idx="1"/>
          </p:nvPr>
        </p:nvSpPr>
        <p:spPr/>
        <p:txBody>
          <a:bodyPr/>
          <a:lstStyle/>
          <a:p>
            <a:pPr eaLnBrk="1" hangingPunct="1"/>
            <a:r>
              <a:rPr lang="en-US" altLang="en-US" smtClean="0"/>
              <a:t>Pointer variables</a:t>
            </a:r>
          </a:p>
          <a:p>
            <a:pPr lvl="1" eaLnBrk="1" hangingPunct="1"/>
            <a:r>
              <a:rPr lang="en-US" altLang="en-US" smtClean="0"/>
              <a:t>Contain memory addresses as their values</a:t>
            </a:r>
          </a:p>
          <a:p>
            <a:pPr lvl="1" eaLnBrk="1" hangingPunct="1"/>
            <a:r>
              <a:rPr lang="en-US" altLang="en-US" smtClean="0"/>
              <a:t>Normal variables contain a specific value (direct reference)</a:t>
            </a:r>
          </a:p>
          <a:p>
            <a:pPr lvl="1" eaLnBrk="1" hangingPunct="1"/>
            <a:r>
              <a:rPr lang="en-US" altLang="en-US" smtClean="0"/>
              <a:t>Pointers contain address of a variable that has a specific value (indirect reference)</a:t>
            </a:r>
          </a:p>
          <a:p>
            <a:pPr lvl="1" eaLnBrk="1" hangingPunct="1"/>
            <a:r>
              <a:rPr lang="en-US" altLang="en-US" smtClean="0"/>
              <a:t>Indirection </a:t>
            </a:r>
            <a:r>
              <a:rPr lang="en-US" altLang="en-US" smtClean="0">
                <a:cs typeface="Times New Roman" panose="02020603050405020304" pitchFamily="18" charset="0"/>
              </a:rPr>
              <a:t>–</a:t>
            </a:r>
            <a:r>
              <a:rPr lang="en-US" altLang="en-US" smtClean="0"/>
              <a:t> referencing a pointer value</a:t>
            </a:r>
          </a:p>
        </p:txBody>
      </p:sp>
    </p:spTree>
    <p:extLst>
      <p:ext uri="{BB962C8B-B14F-4D97-AF65-F5344CB8AC3E}">
        <p14:creationId xmlns:p14="http://schemas.microsoft.com/office/powerpoint/2010/main" val="942178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8"/>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1FAA5512-9F0F-4D95-9517-E75B35CFE441}" type="slidenum">
              <a:rPr lang="en-US" altLang="en-US" sz="1400">
                <a:solidFill>
                  <a:schemeClr val="tx2"/>
                </a:solidFill>
              </a:rPr>
              <a:pPr algn="l"/>
              <a:t>26</a:t>
            </a:fld>
            <a:endParaRPr lang="en-US" altLang="en-US" sz="1400">
              <a:solidFill>
                <a:schemeClr val="tx2"/>
              </a:solidFill>
            </a:endParaRPr>
          </a:p>
        </p:txBody>
      </p:sp>
      <p:sp>
        <p:nvSpPr>
          <p:cNvPr id="28675" name="Rectangle 2"/>
          <p:cNvSpPr>
            <a:spLocks noGrp="1" noChangeArrowheads="1"/>
          </p:cNvSpPr>
          <p:nvPr>
            <p:ph type="title"/>
          </p:nvPr>
        </p:nvSpPr>
        <p:spPr>
          <a:xfrm>
            <a:off x="2209800" y="228600"/>
            <a:ext cx="7772400" cy="1143000"/>
          </a:xfrm>
        </p:spPr>
        <p:txBody>
          <a:bodyPr/>
          <a:lstStyle/>
          <a:p>
            <a:pPr eaLnBrk="1" hangingPunct="1"/>
            <a:r>
              <a:rPr lang="en-US" altLang="en-US" smtClean="0"/>
              <a:t>Simple Pointers</a:t>
            </a:r>
          </a:p>
        </p:txBody>
      </p:sp>
      <p:sp>
        <p:nvSpPr>
          <p:cNvPr id="28676" name="Rectangle 3"/>
          <p:cNvSpPr>
            <a:spLocks noGrp="1" noChangeArrowheads="1"/>
          </p:cNvSpPr>
          <p:nvPr>
            <p:ph type="body" idx="1"/>
          </p:nvPr>
        </p:nvSpPr>
        <p:spPr>
          <a:xfrm>
            <a:off x="2209800" y="1371600"/>
            <a:ext cx="7772400" cy="4114800"/>
          </a:xfrm>
        </p:spPr>
        <p:txBody>
          <a:bodyPr/>
          <a:lstStyle/>
          <a:p>
            <a:pPr eaLnBrk="1" hangingPunct="1"/>
            <a:r>
              <a:rPr lang="en-US" altLang="en-US" sz="2000"/>
              <a:t>Pointer is a value that points to a location in the memory</a:t>
            </a:r>
          </a:p>
          <a:p>
            <a:pPr eaLnBrk="1" hangingPunct="1"/>
            <a:r>
              <a:rPr lang="en-US" altLang="en-US" sz="2000"/>
              <a:t>Pointer is associated with a type</a:t>
            </a:r>
          </a:p>
          <a:p>
            <a:pPr eaLnBrk="1" hangingPunct="1"/>
            <a:endParaRPr lang="en-US" altLang="en-US" sz="2000"/>
          </a:p>
          <a:p>
            <a:pPr eaLnBrk="1" hangingPunct="1"/>
            <a:r>
              <a:rPr lang="en-US" altLang="en-US" sz="2000"/>
              <a:t>	</a:t>
            </a:r>
            <a:r>
              <a:rPr lang="en-US" altLang="en-US" sz="2000">
                <a:solidFill>
                  <a:srgbClr val="000099"/>
                </a:solidFill>
              </a:rPr>
              <a:t>int number ;</a:t>
            </a:r>
          </a:p>
          <a:p>
            <a:pPr eaLnBrk="1" hangingPunct="1"/>
            <a:r>
              <a:rPr lang="en-US" altLang="en-US" sz="2000">
                <a:solidFill>
                  <a:srgbClr val="000099"/>
                </a:solidFill>
              </a:rPr>
              <a:t>	int * ptr_to_num ;</a:t>
            </a:r>
          </a:p>
          <a:p>
            <a:pPr eaLnBrk="1" hangingPunct="1"/>
            <a:endParaRPr lang="en-US" altLang="en-US" sz="2000">
              <a:solidFill>
                <a:srgbClr val="000099"/>
              </a:solidFill>
            </a:endParaRPr>
          </a:p>
          <a:p>
            <a:pPr eaLnBrk="1" hangingPunct="1"/>
            <a:r>
              <a:rPr lang="en-US" altLang="en-US" sz="2000">
                <a:solidFill>
                  <a:srgbClr val="000099"/>
                </a:solidFill>
              </a:rPr>
              <a:t>	number = 23;</a:t>
            </a:r>
          </a:p>
          <a:p>
            <a:pPr eaLnBrk="1" hangingPunct="1"/>
            <a:r>
              <a:rPr lang="en-US" altLang="en-US" sz="2000">
                <a:solidFill>
                  <a:srgbClr val="000099"/>
                </a:solidFill>
              </a:rPr>
              <a:t>	ptr_to_num = </a:t>
            </a:r>
            <a:r>
              <a:rPr lang="en-US" altLang="en-US" sz="2000">
                <a:solidFill>
                  <a:srgbClr val="008000"/>
                </a:solidFill>
              </a:rPr>
              <a:t>&amp; number</a:t>
            </a:r>
            <a:r>
              <a:rPr lang="en-US" altLang="en-US" sz="2000">
                <a:solidFill>
                  <a:srgbClr val="000099"/>
                </a:solidFill>
              </a:rPr>
              <a:t>;</a:t>
            </a:r>
          </a:p>
          <a:p>
            <a:pPr eaLnBrk="1" hangingPunct="1"/>
            <a:r>
              <a:rPr lang="en-US" altLang="en-US" sz="2000">
                <a:solidFill>
                  <a:srgbClr val="000099"/>
                </a:solidFill>
              </a:rPr>
              <a:t>	printf("Value is %d \n", (</a:t>
            </a:r>
            <a:r>
              <a:rPr lang="en-US" altLang="en-US" sz="2000">
                <a:solidFill>
                  <a:srgbClr val="008000"/>
                </a:solidFill>
              </a:rPr>
              <a:t>*ptr_to_num</a:t>
            </a:r>
            <a:r>
              <a:rPr lang="en-US" altLang="en-US" sz="2000">
                <a:solidFill>
                  <a:srgbClr val="000099"/>
                </a:solidFill>
              </a:rPr>
              <a:t>) );</a:t>
            </a:r>
          </a:p>
          <a:p>
            <a:pPr eaLnBrk="1" hangingPunct="1"/>
            <a:endParaRPr lang="en-US" altLang="en-US" sz="2000">
              <a:solidFill>
                <a:srgbClr val="000099"/>
              </a:solidFill>
            </a:endParaRPr>
          </a:p>
        </p:txBody>
      </p:sp>
      <p:sp>
        <p:nvSpPr>
          <p:cNvPr id="28677" name="Text Box 4"/>
          <p:cNvSpPr txBox="1">
            <a:spLocks noChangeArrowheads="1"/>
          </p:cNvSpPr>
          <p:nvPr/>
        </p:nvSpPr>
        <p:spPr bwMode="auto">
          <a:xfrm>
            <a:off x="8229600" y="2514601"/>
            <a:ext cx="1676400" cy="466725"/>
          </a:xfrm>
          <a:prstGeom prst="rect">
            <a:avLst/>
          </a:prstGeom>
          <a:noFill/>
          <a:ln w="9525">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b="1">
                <a:solidFill>
                  <a:srgbClr val="008000"/>
                </a:solidFill>
              </a:rPr>
              <a:t>23</a:t>
            </a:r>
          </a:p>
        </p:txBody>
      </p:sp>
      <p:sp>
        <p:nvSpPr>
          <p:cNvPr id="28678" name="Text Box 5"/>
          <p:cNvSpPr txBox="1">
            <a:spLocks noChangeArrowheads="1"/>
          </p:cNvSpPr>
          <p:nvPr/>
        </p:nvSpPr>
        <p:spPr bwMode="auto">
          <a:xfrm>
            <a:off x="8153400" y="2971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b="1"/>
              <a:t>number</a:t>
            </a:r>
          </a:p>
        </p:txBody>
      </p:sp>
      <p:sp>
        <p:nvSpPr>
          <p:cNvPr id="28679" name="Text Box 6"/>
          <p:cNvSpPr txBox="1">
            <a:spLocks noChangeArrowheads="1"/>
          </p:cNvSpPr>
          <p:nvPr/>
        </p:nvSpPr>
        <p:spPr bwMode="auto">
          <a:xfrm>
            <a:off x="8229600" y="3657601"/>
            <a:ext cx="1676400" cy="466725"/>
          </a:xfrm>
          <a:prstGeom prst="rect">
            <a:avLst/>
          </a:prstGeom>
          <a:noFill/>
          <a:ln w="9525">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b="1">
                <a:solidFill>
                  <a:srgbClr val="008000"/>
                </a:solidFill>
              </a:rPr>
              <a:t>003F45A8</a:t>
            </a:r>
          </a:p>
        </p:txBody>
      </p:sp>
      <p:sp>
        <p:nvSpPr>
          <p:cNvPr id="28680" name="Text Box 7"/>
          <p:cNvSpPr txBox="1">
            <a:spLocks noChangeArrowheads="1"/>
          </p:cNvSpPr>
          <p:nvPr/>
        </p:nvSpPr>
        <p:spPr bwMode="auto">
          <a:xfrm>
            <a:off x="8153400" y="41148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b="1"/>
              <a:t>ptr_to_num</a:t>
            </a:r>
          </a:p>
        </p:txBody>
      </p:sp>
      <p:sp>
        <p:nvSpPr>
          <p:cNvPr id="28681" name="Freeform 8"/>
          <p:cNvSpPr>
            <a:spLocks/>
          </p:cNvSpPr>
          <p:nvPr/>
        </p:nvSpPr>
        <p:spPr bwMode="auto">
          <a:xfrm>
            <a:off x="7454900" y="2971800"/>
            <a:ext cx="850900" cy="914400"/>
          </a:xfrm>
          <a:custGeom>
            <a:avLst/>
            <a:gdLst>
              <a:gd name="T0" fmla="*/ 1350803532 w 536"/>
              <a:gd name="T1" fmla="*/ 1451609782 h 576"/>
              <a:gd name="T2" fmla="*/ 20161247 w 536"/>
              <a:gd name="T3" fmla="*/ 967739987 h 576"/>
              <a:gd name="T4" fmla="*/ 1229836087 w 536"/>
              <a:gd name="T5" fmla="*/ 0 h 576"/>
              <a:gd name="T6" fmla="*/ 0 60000 65536"/>
              <a:gd name="T7" fmla="*/ 0 60000 65536"/>
              <a:gd name="T8" fmla="*/ 0 60000 65536"/>
              <a:gd name="T9" fmla="*/ 0 w 536"/>
              <a:gd name="T10" fmla="*/ 0 h 576"/>
              <a:gd name="T11" fmla="*/ 536 w 536"/>
              <a:gd name="T12" fmla="*/ 576 h 576"/>
            </a:gdLst>
            <a:ahLst/>
            <a:cxnLst>
              <a:cxn ang="T6">
                <a:pos x="T0" y="T1"/>
              </a:cxn>
              <a:cxn ang="T7">
                <a:pos x="T2" y="T3"/>
              </a:cxn>
              <a:cxn ang="T8">
                <a:pos x="T4" y="T5"/>
              </a:cxn>
            </a:cxnLst>
            <a:rect l="T9" t="T10" r="T11" b="T12"/>
            <a:pathLst>
              <a:path w="536" h="576">
                <a:moveTo>
                  <a:pt x="536" y="576"/>
                </a:moveTo>
                <a:cubicBezTo>
                  <a:pt x="276" y="528"/>
                  <a:pt x="16" y="480"/>
                  <a:pt x="8" y="384"/>
                </a:cubicBezTo>
                <a:cubicBezTo>
                  <a:pt x="0" y="288"/>
                  <a:pt x="244" y="144"/>
                  <a:pt x="488" y="0"/>
                </a:cubicBezTo>
              </a:path>
            </a:pathLst>
          </a:custGeom>
          <a:noFill/>
          <a:ln w="38100">
            <a:solidFill>
              <a:srgbClr val="CC3300"/>
            </a:solidFill>
            <a:round/>
            <a:headEnd/>
            <a:tailEnd type="stealth" w="med" len="me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6881750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8"/>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F38F2C09-52B8-4226-B039-11C0F4645FDE}" type="slidenum">
              <a:rPr lang="en-US" altLang="en-US" sz="1400">
                <a:solidFill>
                  <a:schemeClr val="tx2"/>
                </a:solidFill>
              </a:rPr>
              <a:pPr algn="l"/>
              <a:t>27</a:t>
            </a:fld>
            <a:endParaRPr lang="en-US" altLang="en-US" sz="1400">
              <a:solidFill>
                <a:schemeClr val="tx2"/>
              </a:solidFill>
            </a:endParaRPr>
          </a:p>
        </p:txBody>
      </p:sp>
      <p:sp>
        <p:nvSpPr>
          <p:cNvPr id="29699" name="Rectangle 2"/>
          <p:cNvSpPr>
            <a:spLocks noGrp="1" noChangeArrowheads="1"/>
          </p:cNvSpPr>
          <p:nvPr>
            <p:ph type="title"/>
          </p:nvPr>
        </p:nvSpPr>
        <p:spPr>
          <a:xfrm>
            <a:off x="2438400" y="685800"/>
            <a:ext cx="7772400" cy="762000"/>
          </a:xfrm>
        </p:spPr>
        <p:txBody>
          <a:bodyPr/>
          <a:lstStyle/>
          <a:p>
            <a:pPr eaLnBrk="1" hangingPunct="1"/>
            <a:r>
              <a:rPr lang="en-US" altLang="en-US" smtClean="0"/>
              <a:t>More Pointers</a:t>
            </a:r>
          </a:p>
        </p:txBody>
      </p:sp>
      <p:sp>
        <p:nvSpPr>
          <p:cNvPr id="29700" name="Rectangle 3"/>
          <p:cNvSpPr>
            <a:spLocks noGrp="1" noChangeArrowheads="1"/>
          </p:cNvSpPr>
          <p:nvPr>
            <p:ph type="body" idx="1"/>
          </p:nvPr>
        </p:nvSpPr>
        <p:spPr>
          <a:xfrm>
            <a:off x="2209800" y="1371600"/>
            <a:ext cx="7772400" cy="4419600"/>
          </a:xfrm>
        </p:spPr>
        <p:txBody>
          <a:bodyPr/>
          <a:lstStyle/>
          <a:p>
            <a:pPr eaLnBrk="1" hangingPunct="1"/>
            <a:r>
              <a:rPr lang="en-US" altLang="en-US" sz="2400">
                <a:solidFill>
                  <a:srgbClr val="000099"/>
                </a:solidFill>
              </a:rPr>
              <a:t>int  number ;</a:t>
            </a:r>
          </a:p>
          <a:p>
            <a:pPr eaLnBrk="1" hangingPunct="1"/>
            <a:r>
              <a:rPr lang="en-US" altLang="en-US" sz="2400">
                <a:solidFill>
                  <a:srgbClr val="000099"/>
                </a:solidFill>
              </a:rPr>
              <a:t>int  * p1,  * p2;</a:t>
            </a:r>
          </a:p>
          <a:p>
            <a:pPr eaLnBrk="1" hangingPunct="1"/>
            <a:endParaRPr lang="en-US" altLang="en-US" sz="2400">
              <a:solidFill>
                <a:srgbClr val="000099"/>
              </a:solidFill>
            </a:endParaRPr>
          </a:p>
          <a:p>
            <a:pPr eaLnBrk="1" hangingPunct="1"/>
            <a:r>
              <a:rPr lang="en-US" altLang="en-US" sz="2400">
                <a:solidFill>
                  <a:srgbClr val="000099"/>
                </a:solidFill>
              </a:rPr>
              <a:t>p1 = &amp; number ;</a:t>
            </a:r>
          </a:p>
          <a:p>
            <a:pPr eaLnBrk="1" hangingPunct="1"/>
            <a:r>
              <a:rPr lang="en-US" altLang="en-US" sz="2400">
                <a:solidFill>
                  <a:srgbClr val="000099"/>
                </a:solidFill>
              </a:rPr>
              <a:t>number = 23;</a:t>
            </a:r>
          </a:p>
          <a:p>
            <a:pPr eaLnBrk="1" hangingPunct="1"/>
            <a:r>
              <a:rPr lang="en-US" altLang="en-US" sz="2400">
                <a:solidFill>
                  <a:srgbClr val="000099"/>
                </a:solidFill>
              </a:rPr>
              <a:t>p2 = &amp; number ;</a:t>
            </a:r>
          </a:p>
          <a:p>
            <a:pPr eaLnBrk="1" hangingPunct="1"/>
            <a:r>
              <a:rPr lang="en-US" altLang="en-US" sz="2400">
                <a:solidFill>
                  <a:srgbClr val="000099"/>
                </a:solidFill>
              </a:rPr>
              <a:t>printf(" *p1 = %d   *p2 = %d ", *p1, *p2);</a:t>
            </a:r>
          </a:p>
          <a:p>
            <a:pPr eaLnBrk="1" hangingPunct="1"/>
            <a:endParaRPr lang="en-US" altLang="en-US" sz="2400" i="1">
              <a:solidFill>
                <a:srgbClr val="000099"/>
              </a:solidFill>
            </a:endParaRPr>
          </a:p>
          <a:p>
            <a:pPr eaLnBrk="1" hangingPunct="1"/>
            <a:r>
              <a:rPr lang="en-US" altLang="en-US" sz="2400" i="1"/>
              <a:t>/* Output ?? */</a:t>
            </a:r>
          </a:p>
        </p:txBody>
      </p:sp>
      <p:sp>
        <p:nvSpPr>
          <p:cNvPr id="29701" name="Rectangle 4"/>
          <p:cNvSpPr>
            <a:spLocks noChangeArrowheads="1"/>
          </p:cNvSpPr>
          <p:nvPr/>
        </p:nvSpPr>
        <p:spPr bwMode="auto">
          <a:xfrm>
            <a:off x="7696200" y="1752600"/>
            <a:ext cx="1600200" cy="3048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number</a:t>
            </a:r>
          </a:p>
        </p:txBody>
      </p:sp>
      <p:sp>
        <p:nvSpPr>
          <p:cNvPr id="29702" name="Rectangle 5"/>
          <p:cNvSpPr>
            <a:spLocks noChangeArrowheads="1"/>
          </p:cNvSpPr>
          <p:nvPr/>
        </p:nvSpPr>
        <p:spPr bwMode="auto">
          <a:xfrm>
            <a:off x="6553200" y="2743200"/>
            <a:ext cx="1600200" cy="3048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p1</a:t>
            </a:r>
          </a:p>
        </p:txBody>
      </p:sp>
      <p:sp>
        <p:nvSpPr>
          <p:cNvPr id="29703" name="Rectangle 6"/>
          <p:cNvSpPr>
            <a:spLocks noChangeArrowheads="1"/>
          </p:cNvSpPr>
          <p:nvPr/>
        </p:nvSpPr>
        <p:spPr bwMode="auto">
          <a:xfrm>
            <a:off x="8610600" y="2743200"/>
            <a:ext cx="1600200" cy="3048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p2</a:t>
            </a:r>
          </a:p>
        </p:txBody>
      </p:sp>
      <p:sp>
        <p:nvSpPr>
          <p:cNvPr id="29704" name="Line 7"/>
          <p:cNvSpPr>
            <a:spLocks noChangeShapeType="1"/>
          </p:cNvSpPr>
          <p:nvPr/>
        </p:nvSpPr>
        <p:spPr bwMode="auto">
          <a:xfrm flipV="1">
            <a:off x="7239000" y="2057400"/>
            <a:ext cx="457200" cy="838200"/>
          </a:xfrm>
          <a:prstGeom prst="line">
            <a:avLst/>
          </a:prstGeom>
          <a:noFill/>
          <a:ln w="38100">
            <a:solidFill>
              <a:srgbClr val="CC33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705" name="Line 8"/>
          <p:cNvSpPr>
            <a:spLocks noChangeShapeType="1"/>
          </p:cNvSpPr>
          <p:nvPr/>
        </p:nvSpPr>
        <p:spPr bwMode="auto">
          <a:xfrm flipH="1" flipV="1">
            <a:off x="7696200" y="2057400"/>
            <a:ext cx="1752600" cy="838200"/>
          </a:xfrm>
          <a:prstGeom prst="line">
            <a:avLst/>
          </a:prstGeom>
          <a:noFill/>
          <a:ln w="38100">
            <a:solidFill>
              <a:srgbClr val="CC33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Tree>
    <p:extLst>
      <p:ext uri="{BB962C8B-B14F-4D97-AF65-F5344CB8AC3E}">
        <p14:creationId xmlns:p14="http://schemas.microsoft.com/office/powerpoint/2010/main" val="25637657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457AC292-1D2B-4891-8D20-1E9ED1ABA534}" type="slidenum">
              <a:rPr lang="en-US" altLang="en-US" sz="1400">
                <a:solidFill>
                  <a:schemeClr val="tx2"/>
                </a:solidFill>
              </a:rPr>
              <a:pPr algn="l"/>
              <a:t>28</a:t>
            </a:fld>
            <a:endParaRPr lang="en-US" altLang="en-US" sz="1400">
              <a:solidFill>
                <a:schemeClr val="tx2"/>
              </a:solidFill>
            </a:endParaRPr>
          </a:p>
        </p:txBody>
      </p:sp>
      <p:sp>
        <p:nvSpPr>
          <p:cNvPr id="30723" name="Rectangle 2"/>
          <p:cNvSpPr>
            <a:spLocks noGrp="1" noChangeArrowheads="1"/>
          </p:cNvSpPr>
          <p:nvPr>
            <p:ph type="title"/>
          </p:nvPr>
        </p:nvSpPr>
        <p:spPr>
          <a:xfrm>
            <a:off x="2438400" y="685800"/>
            <a:ext cx="7772400" cy="762000"/>
          </a:xfrm>
        </p:spPr>
        <p:txBody>
          <a:bodyPr/>
          <a:lstStyle/>
          <a:p>
            <a:pPr eaLnBrk="1" hangingPunct="1"/>
            <a:r>
              <a:rPr lang="en-US" altLang="en-US" smtClean="0"/>
              <a:t>Pointers and Arrays</a:t>
            </a:r>
          </a:p>
        </p:txBody>
      </p:sp>
      <p:sp>
        <p:nvSpPr>
          <p:cNvPr id="30724" name="Rectangle 3"/>
          <p:cNvSpPr>
            <a:spLocks noGrp="1" noChangeArrowheads="1"/>
          </p:cNvSpPr>
          <p:nvPr>
            <p:ph type="body" idx="1"/>
          </p:nvPr>
        </p:nvSpPr>
        <p:spPr>
          <a:xfrm>
            <a:off x="2209800" y="1447800"/>
            <a:ext cx="7772400" cy="4114800"/>
          </a:xfrm>
        </p:spPr>
        <p:txBody>
          <a:bodyPr/>
          <a:lstStyle/>
          <a:p>
            <a:pPr eaLnBrk="1" hangingPunct="1"/>
            <a:r>
              <a:rPr lang="en-US" altLang="en-US" sz="2400">
                <a:solidFill>
                  <a:srgbClr val="000099"/>
                </a:solidFill>
              </a:rPr>
              <a:t>char str[32];</a:t>
            </a:r>
          </a:p>
          <a:p>
            <a:pPr eaLnBrk="1" hangingPunct="1"/>
            <a:r>
              <a:rPr lang="en-US" altLang="en-US" sz="2400">
                <a:solidFill>
                  <a:srgbClr val="000099"/>
                </a:solidFill>
              </a:rPr>
              <a:t>char *ptr;</a:t>
            </a:r>
          </a:p>
          <a:p>
            <a:pPr eaLnBrk="1" hangingPunct="1"/>
            <a:endParaRPr lang="en-US" altLang="en-US" sz="2400">
              <a:solidFill>
                <a:srgbClr val="000099"/>
              </a:solidFill>
            </a:endParaRPr>
          </a:p>
          <a:p>
            <a:pPr eaLnBrk="1" hangingPunct="1"/>
            <a:r>
              <a:rPr lang="en-US" altLang="en-US" sz="2400">
                <a:solidFill>
                  <a:srgbClr val="000099"/>
                </a:solidFill>
              </a:rPr>
              <a:t>ptr = str ;</a:t>
            </a:r>
          </a:p>
          <a:p>
            <a:pPr eaLnBrk="1" hangingPunct="1"/>
            <a:endParaRPr lang="en-US" altLang="en-US" sz="2400">
              <a:solidFill>
                <a:srgbClr val="000099"/>
              </a:solidFill>
            </a:endParaRPr>
          </a:p>
          <a:p>
            <a:pPr eaLnBrk="1" hangingPunct="1"/>
            <a:r>
              <a:rPr lang="en-US" altLang="en-US" sz="2400">
                <a:solidFill>
                  <a:srgbClr val="000099"/>
                </a:solidFill>
              </a:rPr>
              <a:t>strcpy( str, "test" );</a:t>
            </a:r>
          </a:p>
          <a:p>
            <a:pPr eaLnBrk="1" hangingPunct="1"/>
            <a:r>
              <a:rPr lang="en-US" altLang="en-US" sz="2400">
                <a:solidFill>
                  <a:srgbClr val="000099"/>
                </a:solidFill>
              </a:rPr>
              <a:t>strcpy( ptr, "test" );	    /* does the same as above */ </a:t>
            </a:r>
          </a:p>
          <a:p>
            <a:pPr eaLnBrk="1" hangingPunct="1"/>
            <a:endParaRPr lang="en-US" altLang="en-US" sz="2400">
              <a:solidFill>
                <a:srgbClr val="000099"/>
              </a:solidFill>
            </a:endParaRPr>
          </a:p>
          <a:p>
            <a:pPr eaLnBrk="1" hangingPunct="1"/>
            <a:endParaRPr lang="en-US" altLang="en-US" sz="2400">
              <a:solidFill>
                <a:srgbClr val="000099"/>
              </a:solidFill>
            </a:endParaRPr>
          </a:p>
        </p:txBody>
      </p:sp>
    </p:spTree>
    <p:extLst>
      <p:ext uri="{BB962C8B-B14F-4D97-AF65-F5344CB8AC3E}">
        <p14:creationId xmlns:p14="http://schemas.microsoft.com/office/powerpoint/2010/main" val="39696761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7"/>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144A3DDE-F8D2-4DA7-9BED-E8941544E6B1}" type="slidenum">
              <a:rPr lang="en-US" altLang="en-US" sz="1400">
                <a:solidFill>
                  <a:schemeClr val="tx2"/>
                </a:solidFill>
              </a:rPr>
              <a:pPr algn="l"/>
              <a:t>29</a:t>
            </a:fld>
            <a:endParaRPr lang="en-US" altLang="en-US" sz="1400">
              <a:solidFill>
                <a:schemeClr val="tx2"/>
              </a:solidFill>
            </a:endParaRPr>
          </a:p>
        </p:txBody>
      </p:sp>
      <p:sp>
        <p:nvSpPr>
          <p:cNvPr id="31747" name="Rectangle 2"/>
          <p:cNvSpPr>
            <a:spLocks noGrp="1" noChangeArrowheads="1"/>
          </p:cNvSpPr>
          <p:nvPr>
            <p:ph type="title"/>
          </p:nvPr>
        </p:nvSpPr>
        <p:spPr>
          <a:xfrm>
            <a:off x="2133600" y="152400"/>
            <a:ext cx="7772400" cy="762000"/>
          </a:xfrm>
        </p:spPr>
        <p:txBody>
          <a:bodyPr/>
          <a:lstStyle/>
          <a:p>
            <a:pPr eaLnBrk="1" hangingPunct="1"/>
            <a:r>
              <a:rPr lang="en-US" altLang="en-US" smtClean="0"/>
              <a:t>Pointers and Arrays</a:t>
            </a:r>
          </a:p>
        </p:txBody>
      </p:sp>
      <p:sp>
        <p:nvSpPr>
          <p:cNvPr id="31748" name="Rectangle 3"/>
          <p:cNvSpPr>
            <a:spLocks noGrp="1" noChangeArrowheads="1"/>
          </p:cNvSpPr>
          <p:nvPr>
            <p:ph type="body" idx="1"/>
          </p:nvPr>
        </p:nvSpPr>
        <p:spPr>
          <a:xfrm>
            <a:off x="2209800" y="1524000"/>
            <a:ext cx="7772400" cy="4891088"/>
          </a:xfrm>
        </p:spPr>
        <p:txBody>
          <a:bodyPr>
            <a:normAutofit lnSpcReduction="10000"/>
          </a:bodyPr>
          <a:lstStyle/>
          <a:p>
            <a:pPr eaLnBrk="1" hangingPunct="1"/>
            <a:r>
              <a:rPr lang="en-US" altLang="en-US" smtClean="0">
                <a:solidFill>
                  <a:srgbClr val="000099"/>
                </a:solidFill>
              </a:rPr>
              <a:t>int table [8];</a:t>
            </a:r>
          </a:p>
          <a:p>
            <a:pPr eaLnBrk="1" hangingPunct="1"/>
            <a:r>
              <a:rPr lang="en-US" altLang="en-US" smtClean="0">
                <a:solidFill>
                  <a:srgbClr val="000099"/>
                </a:solidFill>
              </a:rPr>
              <a:t>int *ptr ;</a:t>
            </a:r>
          </a:p>
          <a:p>
            <a:pPr eaLnBrk="1" hangingPunct="1"/>
            <a:endParaRPr lang="en-US" altLang="en-US" smtClean="0">
              <a:solidFill>
                <a:srgbClr val="000099"/>
              </a:solidFill>
            </a:endParaRPr>
          </a:p>
          <a:p>
            <a:pPr eaLnBrk="1" hangingPunct="1"/>
            <a:r>
              <a:rPr lang="en-US" altLang="en-US" smtClean="0">
                <a:solidFill>
                  <a:srgbClr val="000099"/>
                </a:solidFill>
              </a:rPr>
              <a:t>ptr = table ;</a:t>
            </a:r>
          </a:p>
          <a:p>
            <a:pPr eaLnBrk="1" hangingPunct="1"/>
            <a:endParaRPr lang="en-US" altLang="en-US" smtClean="0">
              <a:solidFill>
                <a:srgbClr val="000099"/>
              </a:solidFill>
            </a:endParaRPr>
          </a:p>
          <a:p>
            <a:pPr eaLnBrk="1" hangingPunct="1"/>
            <a:r>
              <a:rPr lang="en-US" altLang="en-US" smtClean="0">
                <a:solidFill>
                  <a:srgbClr val="000099"/>
                </a:solidFill>
              </a:rPr>
              <a:t>table [ 4 ] = 94;</a:t>
            </a:r>
          </a:p>
          <a:p>
            <a:pPr eaLnBrk="1" hangingPunct="1"/>
            <a:r>
              <a:rPr lang="en-US" altLang="en-US" smtClean="0">
                <a:solidFill>
                  <a:srgbClr val="000099"/>
                </a:solidFill>
              </a:rPr>
              <a:t>*( ptr + 4 ) = 94;</a:t>
            </a:r>
          </a:p>
          <a:p>
            <a:pPr eaLnBrk="1" hangingPunct="1"/>
            <a:endParaRPr lang="en-US" altLang="en-US" smtClean="0">
              <a:solidFill>
                <a:srgbClr val="000099"/>
              </a:solidFill>
            </a:endParaRPr>
          </a:p>
          <a:p>
            <a:pPr eaLnBrk="1" hangingPunct="1"/>
            <a:r>
              <a:rPr lang="en-US" altLang="en-US" smtClean="0">
                <a:solidFill>
                  <a:srgbClr val="000099"/>
                </a:solidFill>
              </a:rPr>
              <a:t>How about   </a:t>
            </a:r>
          </a:p>
          <a:p>
            <a:pPr eaLnBrk="1" hangingPunct="1"/>
            <a:r>
              <a:rPr lang="en-US" altLang="en-US" smtClean="0">
                <a:solidFill>
                  <a:srgbClr val="CC3300"/>
                </a:solidFill>
              </a:rPr>
              <a:t>ptr = &amp; table[0]</a:t>
            </a:r>
            <a:r>
              <a:rPr lang="en-US" altLang="en-US" smtClean="0">
                <a:solidFill>
                  <a:srgbClr val="000099"/>
                </a:solidFill>
              </a:rPr>
              <a:t>?? vs.  </a:t>
            </a:r>
            <a:r>
              <a:rPr lang="en-US" altLang="en-US" smtClean="0">
                <a:solidFill>
                  <a:srgbClr val="CC3300"/>
                </a:solidFill>
              </a:rPr>
              <a:t>ptr=table</a:t>
            </a:r>
            <a:r>
              <a:rPr lang="en-US" altLang="en-US" smtClean="0">
                <a:solidFill>
                  <a:srgbClr val="000099"/>
                </a:solidFill>
              </a:rPr>
              <a:t>;??</a:t>
            </a:r>
          </a:p>
        </p:txBody>
      </p:sp>
      <p:sp>
        <p:nvSpPr>
          <p:cNvPr id="31749" name="Rectangle 4"/>
          <p:cNvSpPr>
            <a:spLocks noChangeArrowheads="1"/>
          </p:cNvSpPr>
          <p:nvPr/>
        </p:nvSpPr>
        <p:spPr bwMode="auto">
          <a:xfrm>
            <a:off x="6858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0" name="Rectangle 5"/>
          <p:cNvSpPr>
            <a:spLocks noChangeArrowheads="1"/>
          </p:cNvSpPr>
          <p:nvPr/>
        </p:nvSpPr>
        <p:spPr bwMode="auto">
          <a:xfrm>
            <a:off x="7239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1" name="Rectangle 6"/>
          <p:cNvSpPr>
            <a:spLocks noChangeArrowheads="1"/>
          </p:cNvSpPr>
          <p:nvPr/>
        </p:nvSpPr>
        <p:spPr bwMode="auto">
          <a:xfrm>
            <a:off x="7620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2" name="Rectangle 7"/>
          <p:cNvSpPr>
            <a:spLocks noChangeArrowheads="1"/>
          </p:cNvSpPr>
          <p:nvPr/>
        </p:nvSpPr>
        <p:spPr bwMode="auto">
          <a:xfrm>
            <a:off x="8001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3" name="Rectangle 8"/>
          <p:cNvSpPr>
            <a:spLocks noChangeArrowheads="1"/>
          </p:cNvSpPr>
          <p:nvPr/>
        </p:nvSpPr>
        <p:spPr bwMode="auto">
          <a:xfrm>
            <a:off x="8382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a:t>94</a:t>
            </a:r>
          </a:p>
        </p:txBody>
      </p:sp>
      <p:sp>
        <p:nvSpPr>
          <p:cNvPr id="31754" name="Rectangle 9"/>
          <p:cNvSpPr>
            <a:spLocks noChangeArrowheads="1"/>
          </p:cNvSpPr>
          <p:nvPr/>
        </p:nvSpPr>
        <p:spPr bwMode="auto">
          <a:xfrm>
            <a:off x="8763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5" name="Rectangle 10"/>
          <p:cNvSpPr>
            <a:spLocks noChangeArrowheads="1"/>
          </p:cNvSpPr>
          <p:nvPr/>
        </p:nvSpPr>
        <p:spPr bwMode="auto">
          <a:xfrm>
            <a:off x="9144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6" name="Rectangle 11"/>
          <p:cNvSpPr>
            <a:spLocks noChangeArrowheads="1"/>
          </p:cNvSpPr>
          <p:nvPr/>
        </p:nvSpPr>
        <p:spPr bwMode="auto">
          <a:xfrm>
            <a:off x="9525000" y="1752600"/>
            <a:ext cx="3810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7" name="Rectangle 12"/>
          <p:cNvSpPr>
            <a:spLocks noChangeArrowheads="1"/>
          </p:cNvSpPr>
          <p:nvPr/>
        </p:nvSpPr>
        <p:spPr bwMode="auto">
          <a:xfrm>
            <a:off x="6858000" y="2133600"/>
            <a:ext cx="1981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table</a:t>
            </a:r>
          </a:p>
        </p:txBody>
      </p:sp>
      <p:sp>
        <p:nvSpPr>
          <p:cNvPr id="31758" name="Rectangle 13"/>
          <p:cNvSpPr>
            <a:spLocks noChangeArrowheads="1"/>
          </p:cNvSpPr>
          <p:nvPr/>
        </p:nvSpPr>
        <p:spPr bwMode="auto">
          <a:xfrm>
            <a:off x="6858000" y="3352800"/>
            <a:ext cx="609600" cy="3810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1759" name="Rectangle 14"/>
          <p:cNvSpPr>
            <a:spLocks noChangeArrowheads="1"/>
          </p:cNvSpPr>
          <p:nvPr/>
        </p:nvSpPr>
        <p:spPr bwMode="auto">
          <a:xfrm>
            <a:off x="6858000" y="3733800"/>
            <a:ext cx="1219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ptr</a:t>
            </a:r>
          </a:p>
        </p:txBody>
      </p:sp>
      <p:sp>
        <p:nvSpPr>
          <p:cNvPr id="31760" name="Rectangle 15"/>
          <p:cNvSpPr>
            <a:spLocks noChangeArrowheads="1"/>
          </p:cNvSpPr>
          <p:nvPr/>
        </p:nvSpPr>
        <p:spPr bwMode="auto">
          <a:xfrm>
            <a:off x="8229600" y="4724400"/>
            <a:ext cx="1219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 ptr + 4 )</a:t>
            </a:r>
          </a:p>
        </p:txBody>
      </p:sp>
      <p:sp>
        <p:nvSpPr>
          <p:cNvPr id="31761" name="Line 16"/>
          <p:cNvSpPr>
            <a:spLocks noChangeShapeType="1"/>
          </p:cNvSpPr>
          <p:nvPr/>
        </p:nvSpPr>
        <p:spPr bwMode="auto">
          <a:xfrm flipH="1" flipV="1">
            <a:off x="6858000" y="2133600"/>
            <a:ext cx="228600" cy="1447800"/>
          </a:xfrm>
          <a:prstGeom prst="line">
            <a:avLst/>
          </a:prstGeom>
          <a:noFill/>
          <a:ln w="38100">
            <a:solidFill>
              <a:srgbClr val="CC33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2" name="Line 17"/>
          <p:cNvSpPr>
            <a:spLocks noChangeShapeType="1"/>
          </p:cNvSpPr>
          <p:nvPr/>
        </p:nvSpPr>
        <p:spPr bwMode="auto">
          <a:xfrm flipH="1" flipV="1">
            <a:off x="8382000" y="2133600"/>
            <a:ext cx="533400" cy="2590800"/>
          </a:xfrm>
          <a:prstGeom prst="line">
            <a:avLst/>
          </a:prstGeom>
          <a:noFill/>
          <a:ln w="38100">
            <a:solidFill>
              <a:srgbClr val="CC33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Tree>
    <p:extLst>
      <p:ext uri="{BB962C8B-B14F-4D97-AF65-F5344CB8AC3E}">
        <p14:creationId xmlns:p14="http://schemas.microsoft.com/office/powerpoint/2010/main" val="1790590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5B91041B-5280-4D43-8A6C-031B15C4CFB9}" type="slidenum">
              <a:rPr lang="en-US" altLang="en-US" sz="1400">
                <a:solidFill>
                  <a:schemeClr val="tx2"/>
                </a:solidFill>
              </a:rPr>
              <a:pPr algn="l"/>
              <a:t>30</a:t>
            </a:fld>
            <a:endParaRPr lang="en-US" altLang="en-US" sz="1400">
              <a:solidFill>
                <a:schemeClr val="tx2"/>
              </a:solidFill>
            </a:endParaRPr>
          </a:p>
        </p:txBody>
      </p:sp>
      <p:sp>
        <p:nvSpPr>
          <p:cNvPr id="32771" name="Rectangle 2"/>
          <p:cNvSpPr>
            <a:spLocks noGrp="1" noChangeArrowheads="1"/>
          </p:cNvSpPr>
          <p:nvPr>
            <p:ph type="title"/>
          </p:nvPr>
        </p:nvSpPr>
        <p:spPr>
          <a:xfrm>
            <a:off x="2438400" y="685800"/>
            <a:ext cx="7772400" cy="914400"/>
          </a:xfrm>
        </p:spPr>
        <p:txBody>
          <a:bodyPr/>
          <a:lstStyle/>
          <a:p>
            <a:pPr eaLnBrk="1" hangingPunct="1"/>
            <a:r>
              <a:rPr lang="en-US" altLang="en-US" smtClean="0"/>
              <a:t>Pointer operations</a:t>
            </a:r>
          </a:p>
        </p:txBody>
      </p:sp>
      <p:sp>
        <p:nvSpPr>
          <p:cNvPr id="32772" name="Rectangle 3"/>
          <p:cNvSpPr>
            <a:spLocks noGrp="1" noChangeArrowheads="1"/>
          </p:cNvSpPr>
          <p:nvPr>
            <p:ph type="body" idx="1"/>
          </p:nvPr>
        </p:nvSpPr>
        <p:spPr>
          <a:xfrm>
            <a:off x="2209800" y="1524000"/>
            <a:ext cx="7772400" cy="4114800"/>
          </a:xfrm>
        </p:spPr>
        <p:txBody>
          <a:bodyPr/>
          <a:lstStyle/>
          <a:p>
            <a:pPr eaLnBrk="1" hangingPunct="1"/>
            <a:r>
              <a:rPr lang="en-US" altLang="en-US" sz="2400"/>
              <a:t>Can add and subtract numbers (like array indices)</a:t>
            </a:r>
          </a:p>
          <a:p>
            <a:pPr eaLnBrk="1" hangingPunct="1"/>
            <a:r>
              <a:rPr lang="en-US" altLang="en-US" sz="2400"/>
              <a:t>Can increment and decrement!</a:t>
            </a:r>
          </a:p>
          <a:p>
            <a:pPr eaLnBrk="1" hangingPunct="1"/>
            <a:endParaRPr lang="en-US" altLang="en-US" sz="2400"/>
          </a:p>
          <a:p>
            <a:pPr eaLnBrk="1" hangingPunct="1"/>
            <a:r>
              <a:rPr lang="en-US" altLang="en-US" sz="2400">
                <a:solidFill>
                  <a:srgbClr val="000099"/>
                </a:solidFill>
              </a:rPr>
              <a:t>char str[] = "Test";</a:t>
            </a:r>
          </a:p>
          <a:p>
            <a:pPr eaLnBrk="1" hangingPunct="1"/>
            <a:r>
              <a:rPr lang="en-US" altLang="en-US" sz="2400">
                <a:solidFill>
                  <a:srgbClr val="000099"/>
                </a:solidFill>
              </a:rPr>
              <a:t>char * p ;</a:t>
            </a:r>
          </a:p>
          <a:p>
            <a:pPr eaLnBrk="1" hangingPunct="1"/>
            <a:r>
              <a:rPr lang="en-US" altLang="en-US" sz="2400">
                <a:solidFill>
                  <a:srgbClr val="000099"/>
                </a:solidFill>
              </a:rPr>
              <a:t>int i;</a:t>
            </a:r>
          </a:p>
          <a:p>
            <a:pPr eaLnBrk="1" hangingPunct="1"/>
            <a:endParaRPr lang="en-US" altLang="en-US" sz="2400">
              <a:solidFill>
                <a:srgbClr val="000099"/>
              </a:solidFill>
            </a:endParaRPr>
          </a:p>
          <a:p>
            <a:pPr eaLnBrk="1" hangingPunct="1"/>
            <a:r>
              <a:rPr lang="en-US" altLang="en-US" sz="2400">
                <a:solidFill>
                  <a:srgbClr val="000099"/>
                </a:solidFill>
              </a:rPr>
              <a:t>for( p = str, i=0;  *p != '\0';  p++,  i++);</a:t>
            </a:r>
          </a:p>
          <a:p>
            <a:pPr eaLnBrk="1" hangingPunct="1"/>
            <a:r>
              <a:rPr lang="en-US" altLang="en-US" sz="2400">
                <a:solidFill>
                  <a:srgbClr val="000099"/>
                </a:solidFill>
              </a:rPr>
              <a:t>printf(" The length of the string is %d ", i); </a:t>
            </a:r>
          </a:p>
        </p:txBody>
      </p:sp>
    </p:spTree>
    <p:extLst>
      <p:ext uri="{BB962C8B-B14F-4D97-AF65-F5344CB8AC3E}">
        <p14:creationId xmlns:p14="http://schemas.microsoft.com/office/powerpoint/2010/main" val="20437893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5CB52267-5655-414E-AEFC-E47A0137A502}" type="slidenum">
              <a:rPr lang="en-US" altLang="en-US" sz="1400">
                <a:solidFill>
                  <a:schemeClr val="tx2"/>
                </a:solidFill>
              </a:rPr>
              <a:pPr algn="l"/>
              <a:t>31</a:t>
            </a:fld>
            <a:endParaRPr lang="en-US" altLang="en-US" sz="1400">
              <a:solidFill>
                <a:schemeClr val="tx2"/>
              </a:solidFill>
            </a:endParaRPr>
          </a:p>
        </p:txBody>
      </p:sp>
      <p:sp>
        <p:nvSpPr>
          <p:cNvPr id="33795" name="Rectangle 2"/>
          <p:cNvSpPr>
            <a:spLocks noGrp="1" noChangeArrowheads="1"/>
          </p:cNvSpPr>
          <p:nvPr>
            <p:ph type="title"/>
          </p:nvPr>
        </p:nvSpPr>
        <p:spPr/>
        <p:txBody>
          <a:bodyPr/>
          <a:lstStyle/>
          <a:p>
            <a:pPr eaLnBrk="1" hangingPunct="1"/>
            <a:r>
              <a:rPr lang="en-US" altLang="en-US" smtClean="0"/>
              <a:t>NULL pointer</a:t>
            </a:r>
          </a:p>
        </p:txBody>
      </p:sp>
      <p:sp>
        <p:nvSpPr>
          <p:cNvPr id="33796" name="Rectangle 3"/>
          <p:cNvSpPr>
            <a:spLocks noGrp="1" noChangeArrowheads="1"/>
          </p:cNvSpPr>
          <p:nvPr>
            <p:ph type="body" idx="1"/>
          </p:nvPr>
        </p:nvSpPr>
        <p:spPr>
          <a:xfrm>
            <a:off x="2209800" y="1447800"/>
            <a:ext cx="7848600" cy="4572000"/>
          </a:xfrm>
        </p:spPr>
        <p:txBody>
          <a:bodyPr/>
          <a:lstStyle/>
          <a:p>
            <a:pPr eaLnBrk="1" hangingPunct="1"/>
            <a:r>
              <a:rPr lang="en-US" altLang="en-US" sz="2000"/>
              <a:t>A way to tell that pointer points to nothing</a:t>
            </a:r>
          </a:p>
          <a:p>
            <a:pPr eaLnBrk="1" hangingPunct="1"/>
            <a:endParaRPr lang="en-US" altLang="en-US" sz="1000"/>
          </a:p>
          <a:p>
            <a:pPr lvl="1" eaLnBrk="1" hangingPunct="1">
              <a:lnSpc>
                <a:spcPct val="90000"/>
              </a:lnSpc>
            </a:pPr>
            <a:r>
              <a:rPr lang="en-US" altLang="en-US" sz="1500">
                <a:solidFill>
                  <a:srgbClr val="000099"/>
                </a:solidFill>
              </a:rPr>
              <a:t>void main() </a:t>
            </a:r>
          </a:p>
          <a:p>
            <a:pPr lvl="1" eaLnBrk="1" hangingPunct="1">
              <a:lnSpc>
                <a:spcPct val="90000"/>
              </a:lnSpc>
            </a:pPr>
            <a:r>
              <a:rPr lang="en-US" altLang="en-US" sz="1500">
                <a:solidFill>
                  <a:srgbClr val="000099"/>
                </a:solidFill>
              </a:rPr>
              <a:t>{</a:t>
            </a:r>
          </a:p>
          <a:p>
            <a:pPr lvl="1" eaLnBrk="1" hangingPunct="1">
              <a:lnSpc>
                <a:spcPct val="90000"/>
              </a:lnSpc>
            </a:pPr>
            <a:r>
              <a:rPr lang="en-US" altLang="en-US" sz="1500">
                <a:solidFill>
                  <a:srgbClr val="000099"/>
                </a:solidFill>
              </a:rPr>
              <a:t>		char *msg = NULL;</a:t>
            </a:r>
          </a:p>
          <a:p>
            <a:pPr lvl="1" eaLnBrk="1" hangingPunct="1">
              <a:lnSpc>
                <a:spcPct val="90000"/>
              </a:lnSpc>
            </a:pPr>
            <a:r>
              <a:rPr lang="en-US" altLang="en-US" sz="1500">
                <a:solidFill>
                  <a:srgbClr val="000099"/>
                </a:solidFill>
              </a:rPr>
              <a:t>		MyPrint( msg );</a:t>
            </a:r>
          </a:p>
          <a:p>
            <a:pPr lvl="1" eaLnBrk="1" hangingPunct="1">
              <a:lnSpc>
                <a:spcPct val="90000"/>
              </a:lnSpc>
            </a:pPr>
            <a:r>
              <a:rPr lang="en-US" altLang="en-US" sz="1500">
                <a:solidFill>
                  <a:srgbClr val="000099"/>
                </a:solidFill>
              </a:rPr>
              <a:t>}</a:t>
            </a:r>
          </a:p>
          <a:p>
            <a:pPr lvl="1" eaLnBrk="1" hangingPunct="1">
              <a:lnSpc>
                <a:spcPct val="90000"/>
              </a:lnSpc>
            </a:pPr>
            <a:endParaRPr lang="en-US" altLang="en-US" sz="1500">
              <a:solidFill>
                <a:srgbClr val="000099"/>
              </a:solidFill>
            </a:endParaRPr>
          </a:p>
          <a:p>
            <a:pPr lvl="1" eaLnBrk="1" hangingPunct="1">
              <a:lnSpc>
                <a:spcPct val="90000"/>
              </a:lnSpc>
            </a:pPr>
            <a:r>
              <a:rPr lang="en-US" altLang="en-US" sz="1500">
                <a:solidFill>
                  <a:srgbClr val="000099"/>
                </a:solidFill>
              </a:rPr>
              <a:t>void MyPrint( char * txt )</a:t>
            </a:r>
          </a:p>
          <a:p>
            <a:pPr lvl="1" eaLnBrk="1" hangingPunct="1">
              <a:lnSpc>
                <a:spcPct val="90000"/>
              </a:lnSpc>
            </a:pPr>
            <a:r>
              <a:rPr lang="en-US" altLang="en-US" sz="1500">
                <a:solidFill>
                  <a:srgbClr val="000099"/>
                </a:solidFill>
              </a:rPr>
              <a:t>{</a:t>
            </a:r>
          </a:p>
          <a:p>
            <a:pPr lvl="1" eaLnBrk="1" hangingPunct="1">
              <a:lnSpc>
                <a:spcPct val="90000"/>
              </a:lnSpc>
            </a:pPr>
            <a:r>
              <a:rPr lang="en-US" altLang="en-US" sz="1500">
                <a:solidFill>
                  <a:srgbClr val="000099"/>
                </a:solidFill>
              </a:rPr>
              <a:t>		if ( txt == NULL )</a:t>
            </a:r>
          </a:p>
          <a:p>
            <a:pPr lvl="1" eaLnBrk="1" hangingPunct="1">
              <a:lnSpc>
                <a:spcPct val="90000"/>
              </a:lnSpc>
            </a:pPr>
            <a:r>
              <a:rPr lang="en-US" altLang="en-US" sz="1500">
                <a:solidFill>
                  <a:srgbClr val="000099"/>
                </a:solidFill>
              </a:rPr>
              <a:t>			printf( "Invalid parameters: NULL pointer received\n");</a:t>
            </a:r>
          </a:p>
          <a:p>
            <a:pPr lvl="1" eaLnBrk="1" hangingPunct="1">
              <a:lnSpc>
                <a:spcPct val="90000"/>
              </a:lnSpc>
            </a:pPr>
            <a:r>
              <a:rPr lang="en-US" altLang="en-US" sz="1500">
                <a:solidFill>
                  <a:srgbClr val="000099"/>
                </a:solidFill>
              </a:rPr>
              <a:t>		else</a:t>
            </a:r>
          </a:p>
          <a:p>
            <a:pPr lvl="1" eaLnBrk="1" hangingPunct="1">
              <a:lnSpc>
                <a:spcPct val="90000"/>
              </a:lnSpc>
            </a:pPr>
            <a:r>
              <a:rPr lang="en-US" altLang="en-US" sz="1500">
                <a:solidFill>
                  <a:srgbClr val="000099"/>
                </a:solidFill>
              </a:rPr>
              <a:t>			printf( "%s\n", txt );</a:t>
            </a:r>
          </a:p>
          <a:p>
            <a:pPr lvl="1" eaLnBrk="1" hangingPunct="1">
              <a:lnSpc>
                <a:spcPct val="90000"/>
              </a:lnSpc>
            </a:pPr>
            <a:r>
              <a:rPr lang="en-US" altLang="en-US" sz="1500">
                <a:solidFill>
                  <a:srgbClr val="000099"/>
                </a:solidFill>
              </a:rPr>
              <a:t>}</a:t>
            </a:r>
          </a:p>
          <a:p>
            <a:pPr lvl="1" eaLnBrk="1" hangingPunct="1">
              <a:lnSpc>
                <a:spcPct val="90000"/>
              </a:lnSpc>
            </a:pPr>
            <a:endParaRPr lang="en-US" altLang="en-US" sz="1500">
              <a:solidFill>
                <a:srgbClr val="000099"/>
              </a:solidFill>
            </a:endParaRPr>
          </a:p>
        </p:txBody>
      </p:sp>
    </p:spTree>
    <p:extLst>
      <p:ext uri="{BB962C8B-B14F-4D97-AF65-F5344CB8AC3E}">
        <p14:creationId xmlns:p14="http://schemas.microsoft.com/office/powerpoint/2010/main" val="2812020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23C760C8-362A-435E-B5AF-E998AA08BB9E}" type="slidenum">
              <a:rPr lang="en-US" altLang="en-US" sz="1400">
                <a:solidFill>
                  <a:schemeClr val="tx2"/>
                </a:solidFill>
              </a:rPr>
              <a:pPr algn="l"/>
              <a:t>32</a:t>
            </a:fld>
            <a:endParaRPr lang="en-US" altLang="en-US" sz="1400">
              <a:solidFill>
                <a:schemeClr val="tx2"/>
              </a:solidFill>
            </a:endParaRPr>
          </a:p>
        </p:txBody>
      </p:sp>
      <p:sp>
        <p:nvSpPr>
          <p:cNvPr id="34819" name="Rectangle 2"/>
          <p:cNvSpPr>
            <a:spLocks noGrp="1" noChangeArrowheads="1"/>
          </p:cNvSpPr>
          <p:nvPr>
            <p:ph type="title"/>
          </p:nvPr>
        </p:nvSpPr>
        <p:spPr/>
        <p:txBody>
          <a:bodyPr/>
          <a:lstStyle/>
          <a:p>
            <a:pPr eaLnBrk="1" hangingPunct="1"/>
            <a:r>
              <a:rPr lang="en-US" altLang="en-US" smtClean="0"/>
              <a:t>Command Line Arguments</a:t>
            </a:r>
          </a:p>
        </p:txBody>
      </p:sp>
      <p:sp>
        <p:nvSpPr>
          <p:cNvPr id="34820" name="Rectangle 3"/>
          <p:cNvSpPr>
            <a:spLocks noGrp="1" noChangeArrowheads="1"/>
          </p:cNvSpPr>
          <p:nvPr>
            <p:ph type="body" idx="1"/>
          </p:nvPr>
        </p:nvSpPr>
        <p:spPr>
          <a:xfrm>
            <a:off x="2209800" y="1635126"/>
            <a:ext cx="7772400" cy="4308475"/>
          </a:xfrm>
        </p:spPr>
        <p:txBody>
          <a:bodyPr>
            <a:normAutofit lnSpcReduction="10000"/>
          </a:bodyPr>
          <a:lstStyle/>
          <a:p>
            <a:pPr eaLnBrk="1" hangingPunct="1">
              <a:lnSpc>
                <a:spcPct val="80000"/>
              </a:lnSpc>
            </a:pPr>
            <a:r>
              <a:rPr lang="en-US" altLang="en-US" sz="2000">
                <a:solidFill>
                  <a:srgbClr val="000099"/>
                </a:solidFill>
              </a:rPr>
              <a:t>/* MyProg.c    */</a:t>
            </a:r>
          </a:p>
          <a:p>
            <a:pPr eaLnBrk="1" hangingPunct="1">
              <a:lnSpc>
                <a:spcPct val="80000"/>
              </a:lnSpc>
            </a:pPr>
            <a:r>
              <a:rPr lang="en-US" altLang="en-US" sz="2000">
                <a:solidFill>
                  <a:srgbClr val="000099"/>
                </a:solidFill>
              </a:rPr>
              <a:t>int main ( int argc , char *argv[] )</a:t>
            </a:r>
          </a:p>
          <a:p>
            <a:pPr eaLnBrk="1" hangingPunct="1">
              <a:lnSpc>
                <a:spcPct val="80000"/>
              </a:lnSpc>
            </a:pPr>
            <a:r>
              <a:rPr lang="en-US" altLang="en-US" sz="2000">
                <a:solidFill>
                  <a:srgbClr val="000099"/>
                </a:solidFill>
              </a:rPr>
              <a:t>{ ...</a:t>
            </a:r>
          </a:p>
          <a:p>
            <a:pPr eaLnBrk="1" hangingPunct="1">
              <a:lnSpc>
                <a:spcPct val="80000"/>
              </a:lnSpc>
            </a:pPr>
            <a:endParaRPr lang="en-US" altLang="en-US" sz="800"/>
          </a:p>
          <a:p>
            <a:pPr eaLnBrk="1" hangingPunct="1">
              <a:lnSpc>
                <a:spcPct val="80000"/>
              </a:lnSpc>
            </a:pPr>
            <a:r>
              <a:rPr lang="en-US" altLang="en-US" sz="2400">
                <a:latin typeface="Courier"/>
              </a:rPr>
              <a:t>&gt; myProg  one  two  three</a:t>
            </a:r>
          </a:p>
          <a:p>
            <a:pPr eaLnBrk="1" hangingPunct="1">
              <a:lnSpc>
                <a:spcPct val="80000"/>
              </a:lnSpc>
            </a:pPr>
            <a:endParaRPr lang="en-US" altLang="en-US" sz="900"/>
          </a:p>
          <a:p>
            <a:pPr eaLnBrk="1" hangingPunct="1">
              <a:lnSpc>
                <a:spcPct val="80000"/>
              </a:lnSpc>
            </a:pPr>
            <a:r>
              <a:rPr lang="en-US" altLang="en-US" sz="2400">
                <a:solidFill>
                  <a:srgbClr val="008000"/>
                </a:solidFill>
              </a:rPr>
              <a:t>argc = 4</a:t>
            </a:r>
          </a:p>
          <a:p>
            <a:pPr eaLnBrk="1" hangingPunct="1">
              <a:lnSpc>
                <a:spcPct val="80000"/>
              </a:lnSpc>
            </a:pPr>
            <a:r>
              <a:rPr lang="en-US" altLang="en-US" sz="2400">
                <a:solidFill>
                  <a:srgbClr val="008000"/>
                </a:solidFill>
              </a:rPr>
              <a:t>argv[0] = "myProg"</a:t>
            </a:r>
          </a:p>
          <a:p>
            <a:pPr eaLnBrk="1" hangingPunct="1">
              <a:lnSpc>
                <a:spcPct val="80000"/>
              </a:lnSpc>
            </a:pPr>
            <a:r>
              <a:rPr lang="en-US" altLang="en-US" sz="2400">
                <a:solidFill>
                  <a:srgbClr val="008000"/>
                </a:solidFill>
              </a:rPr>
              <a:t>argv[1] = "one"</a:t>
            </a:r>
          </a:p>
          <a:p>
            <a:pPr eaLnBrk="1" hangingPunct="1">
              <a:lnSpc>
                <a:spcPct val="80000"/>
              </a:lnSpc>
            </a:pPr>
            <a:r>
              <a:rPr lang="en-US" altLang="en-US" sz="2400">
                <a:solidFill>
                  <a:srgbClr val="008000"/>
                </a:solidFill>
              </a:rPr>
              <a:t>argv[2] = "two"</a:t>
            </a:r>
          </a:p>
          <a:p>
            <a:pPr eaLnBrk="1" hangingPunct="1">
              <a:lnSpc>
                <a:spcPct val="80000"/>
              </a:lnSpc>
            </a:pPr>
            <a:r>
              <a:rPr lang="en-US" altLang="en-US" sz="2400">
                <a:solidFill>
                  <a:srgbClr val="008000"/>
                </a:solidFill>
              </a:rPr>
              <a:t>argv[3] = "three“</a:t>
            </a:r>
          </a:p>
          <a:p>
            <a:pPr eaLnBrk="1" hangingPunct="1">
              <a:lnSpc>
                <a:spcPct val="80000"/>
              </a:lnSpc>
            </a:pPr>
            <a:r>
              <a:rPr lang="en-US" altLang="en-US" sz="2400">
                <a:solidFill>
                  <a:srgbClr val="008000"/>
                </a:solidFill>
              </a:rPr>
              <a:t>argv[4] = NULL</a:t>
            </a:r>
          </a:p>
          <a:p>
            <a:pPr eaLnBrk="1" hangingPunct="1">
              <a:lnSpc>
                <a:spcPct val="80000"/>
              </a:lnSpc>
            </a:pPr>
            <a:endParaRPr lang="en-US" altLang="en-US" sz="2400">
              <a:solidFill>
                <a:srgbClr val="008000"/>
              </a:solidFill>
            </a:endParaRPr>
          </a:p>
        </p:txBody>
      </p:sp>
    </p:spTree>
    <p:extLst>
      <p:ext uri="{BB962C8B-B14F-4D97-AF65-F5344CB8AC3E}">
        <p14:creationId xmlns:p14="http://schemas.microsoft.com/office/powerpoint/2010/main" val="41820497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EE57C3E7-F582-4F5E-BDD3-877226468B4D}" type="slidenum">
              <a:rPr lang="en-US" altLang="en-US" sz="1400">
                <a:solidFill>
                  <a:schemeClr val="tx2"/>
                </a:solidFill>
              </a:rPr>
              <a:pPr algn="l"/>
              <a:t>33</a:t>
            </a:fld>
            <a:endParaRPr lang="en-US" altLang="en-US" sz="1400">
              <a:solidFill>
                <a:schemeClr val="tx2"/>
              </a:solidFill>
            </a:endParaRPr>
          </a:p>
        </p:txBody>
      </p:sp>
      <p:sp>
        <p:nvSpPr>
          <p:cNvPr id="35843" name="Rectangle 2"/>
          <p:cNvSpPr>
            <a:spLocks noGrp="1" noChangeArrowheads="1"/>
          </p:cNvSpPr>
          <p:nvPr>
            <p:ph type="title"/>
          </p:nvPr>
        </p:nvSpPr>
        <p:spPr/>
        <p:txBody>
          <a:bodyPr/>
          <a:lstStyle/>
          <a:p>
            <a:pPr eaLnBrk="1" hangingPunct="1"/>
            <a:r>
              <a:rPr lang="en-US" altLang="en-US" smtClean="0"/>
              <a:t>7.3 Pointer Operators</a:t>
            </a:r>
          </a:p>
        </p:txBody>
      </p:sp>
      <p:sp>
        <p:nvSpPr>
          <p:cNvPr id="35844" name="Rectangle 3"/>
          <p:cNvSpPr>
            <a:spLocks noGrp="1" noChangeArrowheads="1"/>
          </p:cNvSpPr>
          <p:nvPr>
            <p:ph type="body" idx="1"/>
          </p:nvPr>
        </p:nvSpPr>
        <p:spPr/>
        <p:txBody>
          <a:bodyPr/>
          <a:lstStyle/>
          <a:p>
            <a:pPr eaLnBrk="1" hangingPunct="1"/>
            <a:r>
              <a:rPr lang="en-US" altLang="en-US" sz="3000">
                <a:latin typeface="Lucida Console" panose="020B0609040504020204" pitchFamily="49" charset="0"/>
              </a:rPr>
              <a:t>&amp;</a:t>
            </a:r>
            <a:r>
              <a:rPr lang="en-US" altLang="en-US" smtClean="0"/>
              <a:t> (address operator)</a:t>
            </a:r>
          </a:p>
          <a:p>
            <a:pPr lvl="1" eaLnBrk="1" hangingPunct="1"/>
            <a:r>
              <a:rPr lang="en-US" altLang="en-US" sz="2600"/>
              <a:t>Returns address of operand</a:t>
            </a:r>
          </a:p>
          <a:p>
            <a:pPr lvl="2" eaLnBrk="1" hangingPunct="1">
              <a:buFont typeface="Arial" panose="020B0604020202020204" pitchFamily="34" charset="0"/>
              <a:buNone/>
            </a:pPr>
            <a:r>
              <a:rPr lang="en-US" altLang="en-US" smtClean="0">
                <a:latin typeface="Lucida Console" panose="020B0609040504020204" pitchFamily="49" charset="0"/>
              </a:rPr>
              <a:t>int y = 5;</a:t>
            </a:r>
          </a:p>
          <a:p>
            <a:pPr lvl="2" eaLnBrk="1" hangingPunct="1">
              <a:buFont typeface="Arial" panose="020B0604020202020204" pitchFamily="34" charset="0"/>
              <a:buNone/>
            </a:pPr>
            <a:r>
              <a:rPr lang="en-US" altLang="en-US" smtClean="0">
                <a:latin typeface="Lucida Console" panose="020B0609040504020204" pitchFamily="49" charset="0"/>
              </a:rPr>
              <a:t>int *yPtr; </a:t>
            </a:r>
          </a:p>
          <a:p>
            <a:pPr lvl="2" eaLnBrk="1" hangingPunct="1">
              <a:buFont typeface="Arial" panose="020B0604020202020204" pitchFamily="34" charset="0"/>
              <a:buNone/>
            </a:pPr>
            <a:r>
              <a:rPr lang="en-US" altLang="en-US" smtClean="0">
                <a:latin typeface="Lucida Console" panose="020B0609040504020204" pitchFamily="49" charset="0"/>
              </a:rPr>
              <a:t>yPtr = &amp;y;     /* yPtr gets address of y */</a:t>
            </a:r>
          </a:p>
          <a:p>
            <a:pPr lvl="2" eaLnBrk="1" hangingPunct="1">
              <a:buFont typeface="Arial" panose="020B0604020202020204" pitchFamily="34" charset="0"/>
              <a:buNone/>
            </a:pPr>
            <a:r>
              <a:rPr lang="en-US" altLang="en-US" smtClean="0">
                <a:latin typeface="Lucida Console" panose="020B0609040504020204" pitchFamily="49" charset="0"/>
              </a:rPr>
              <a:t>yPtr “points to” y</a:t>
            </a:r>
            <a:endParaRPr lang="en-US" altLang="en-US" smtClean="0"/>
          </a:p>
        </p:txBody>
      </p:sp>
    </p:spTree>
    <p:extLst>
      <p:ext uri="{BB962C8B-B14F-4D97-AF65-F5344CB8AC3E}">
        <p14:creationId xmlns:p14="http://schemas.microsoft.com/office/powerpoint/2010/main" val="3838408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36CC5991-E1A4-4A1F-B0CE-541A4F0D7B8C}" type="slidenum">
              <a:rPr lang="en-US" altLang="en-US" sz="1400">
                <a:solidFill>
                  <a:schemeClr val="tx2"/>
                </a:solidFill>
              </a:rPr>
              <a:pPr algn="l"/>
              <a:t>34</a:t>
            </a:fld>
            <a:endParaRPr lang="en-US" altLang="en-US" sz="1400">
              <a:solidFill>
                <a:schemeClr val="tx2"/>
              </a:solidFill>
            </a:endParaRPr>
          </a:p>
        </p:txBody>
      </p:sp>
      <p:sp>
        <p:nvSpPr>
          <p:cNvPr id="36867" name="Rectangle 2"/>
          <p:cNvSpPr>
            <a:spLocks noChangeArrowheads="1"/>
          </p:cNvSpPr>
          <p:nvPr/>
        </p:nvSpPr>
        <p:spPr bwMode="auto">
          <a:xfrm>
            <a:off x="1751014" y="5638801"/>
            <a:ext cx="8683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5000"/>
              </a:lnSpc>
            </a:pPr>
            <a:r>
              <a:rPr lang="en-US" altLang="en-US" sz="1600" b="1">
                <a:solidFill>
                  <a:srgbClr val="4D99FF"/>
                </a:solidFill>
                <a:latin typeface="Arial" panose="020B0604020202020204" pitchFamily="34" charset="0"/>
              </a:rPr>
              <a:t>Fig. 7.2</a:t>
            </a:r>
            <a:r>
              <a:rPr lang="en-US" altLang="en-US" sz="1600">
                <a:solidFill>
                  <a:srgbClr val="000000"/>
                </a:solidFill>
                <a:latin typeface="Arial" panose="020B0604020202020204" pitchFamily="34" charset="0"/>
              </a:rPr>
              <a:t> </a:t>
            </a:r>
            <a:r>
              <a:rPr lang="en-US" altLang="en-US" sz="1600" b="1">
                <a:solidFill>
                  <a:srgbClr val="000000"/>
                </a:solidFill>
                <a:latin typeface="Arial" panose="020B0604020202020204" pitchFamily="34" charset="0"/>
              </a:rPr>
              <a:t>|</a:t>
            </a:r>
            <a:r>
              <a:rPr lang="en-US" altLang="en-US" sz="1600">
                <a:solidFill>
                  <a:srgbClr val="000000"/>
                </a:solidFill>
                <a:latin typeface="Arial" panose="020B0604020202020204" pitchFamily="34" charset="0"/>
              </a:rPr>
              <a:t> Graphical representation of a pointer pointing to an integer variable in memory. </a:t>
            </a:r>
          </a:p>
        </p:txBody>
      </p:sp>
      <p:pic>
        <p:nvPicPr>
          <p:cNvPr id="36868" name="Picture 3" descr="AAEMZI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8063" y="2833688"/>
            <a:ext cx="7605712"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304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2"/>
          </p:nvPr>
        </p:nvSpPr>
        <p:spPr>
          <a:xfrm>
            <a:off x="2590800" y="64135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fld id="{D7FDBD90-C18F-48C2-8F3E-2E50F7A2CCD7}" type="slidenum">
              <a:rPr lang="en-US" altLang="en-US" sz="1400">
                <a:solidFill>
                  <a:schemeClr val="tx2"/>
                </a:solidFill>
              </a:rPr>
              <a:pPr algn="l"/>
              <a:t>35</a:t>
            </a:fld>
            <a:endParaRPr lang="en-US" altLang="en-US" sz="1400">
              <a:solidFill>
                <a:schemeClr val="tx2"/>
              </a:solidFill>
            </a:endParaRPr>
          </a:p>
        </p:txBody>
      </p:sp>
      <p:sp>
        <p:nvSpPr>
          <p:cNvPr id="37891" name="Rectangle 2"/>
          <p:cNvSpPr>
            <a:spLocks noChangeArrowheads="1"/>
          </p:cNvSpPr>
          <p:nvPr/>
        </p:nvSpPr>
        <p:spPr bwMode="auto">
          <a:xfrm>
            <a:off x="1751014" y="5638801"/>
            <a:ext cx="8683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5000"/>
              </a:lnSpc>
            </a:pPr>
            <a:r>
              <a:rPr lang="en-US" altLang="en-US" sz="1600" b="1">
                <a:solidFill>
                  <a:srgbClr val="4D99FF"/>
                </a:solidFill>
                <a:latin typeface="Arial" panose="020B0604020202020204" pitchFamily="34" charset="0"/>
              </a:rPr>
              <a:t>Fig. 7.3</a:t>
            </a:r>
            <a:r>
              <a:rPr lang="en-US" altLang="en-US" sz="1600">
                <a:solidFill>
                  <a:srgbClr val="000000"/>
                </a:solidFill>
                <a:latin typeface="Arial" panose="020B0604020202020204" pitchFamily="34" charset="0"/>
              </a:rPr>
              <a:t> </a:t>
            </a:r>
            <a:r>
              <a:rPr lang="en-US" altLang="en-US" sz="1600" b="1">
                <a:solidFill>
                  <a:srgbClr val="000000"/>
                </a:solidFill>
                <a:latin typeface="Arial" panose="020B0604020202020204" pitchFamily="34" charset="0"/>
              </a:rPr>
              <a:t>|</a:t>
            </a:r>
            <a:r>
              <a:rPr lang="en-US" altLang="en-US" sz="1600">
                <a:solidFill>
                  <a:srgbClr val="000000"/>
                </a:solidFill>
                <a:latin typeface="Arial" panose="020B0604020202020204" pitchFamily="34" charset="0"/>
              </a:rPr>
              <a:t> Representation of </a:t>
            </a:r>
            <a:r>
              <a:rPr lang="en-US" altLang="en-US" sz="1600" b="1">
                <a:solidFill>
                  <a:srgbClr val="000000"/>
                </a:solidFill>
                <a:latin typeface="Lucida Console" panose="020B0609040504020204" pitchFamily="49" charset="0"/>
                <a:ea typeface="Times New Roman" panose="02020603050405020304" pitchFamily="18" charset="0"/>
                <a:cs typeface="Lucida Console" panose="020B0609040504020204" pitchFamily="49" charset="0"/>
              </a:rPr>
              <a:t>y</a:t>
            </a:r>
            <a:r>
              <a:rPr lang="en-US" altLang="en-US" sz="1600">
                <a:solidFill>
                  <a:srgbClr val="000000"/>
                </a:solidFill>
                <a:latin typeface="Arial" panose="020B0604020202020204" pitchFamily="34" charset="0"/>
              </a:rPr>
              <a:t> and </a:t>
            </a:r>
            <a:r>
              <a:rPr lang="en-US" altLang="en-US" sz="1600" b="1">
                <a:solidFill>
                  <a:srgbClr val="000000"/>
                </a:solidFill>
                <a:latin typeface="Lucida Console" panose="020B0609040504020204" pitchFamily="49" charset="0"/>
              </a:rPr>
              <a:t>yPtr</a:t>
            </a:r>
            <a:r>
              <a:rPr lang="en-US" altLang="en-US" sz="1600">
                <a:solidFill>
                  <a:srgbClr val="000000"/>
                </a:solidFill>
                <a:latin typeface="Arial" panose="020B0604020202020204" pitchFamily="34" charset="0"/>
              </a:rPr>
              <a:t> in memory. </a:t>
            </a:r>
          </a:p>
        </p:txBody>
      </p:sp>
      <p:pic>
        <p:nvPicPr>
          <p:cNvPr id="37892" name="Picture 3" descr="AAEMZIS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2351" y="2824163"/>
            <a:ext cx="7605713"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0806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ftr" sz="quarter" idx="11"/>
          </p:nvPr>
        </p:nvSpPr>
        <p:spPr>
          <a:xfrm>
            <a:off x="4953000" y="6413500"/>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400">
              <a:solidFill>
                <a:schemeClr val="tx2"/>
              </a:solidFill>
            </a:endParaRPr>
          </a:p>
        </p:txBody>
      </p:sp>
      <p:sp>
        <p:nvSpPr>
          <p:cNvPr id="38915" name="Rectangle 2"/>
          <p:cNvSpPr>
            <a:spLocks noGrp="1" noChangeArrowheads="1"/>
          </p:cNvSpPr>
          <p:nvPr>
            <p:ph type="ctrTitle"/>
          </p:nvPr>
        </p:nvSpPr>
        <p:spPr>
          <a:xfrm>
            <a:off x="2057400" y="2819400"/>
            <a:ext cx="7772400" cy="990600"/>
          </a:xfrm>
        </p:spPr>
        <p:txBody>
          <a:bodyPr/>
          <a:lstStyle/>
          <a:p>
            <a:pPr eaLnBrk="1" hangingPunct="1"/>
            <a:r>
              <a:rPr lang="en-US" altLang="en-US" smtClean="0"/>
              <a:t>File Handling in C</a:t>
            </a:r>
          </a:p>
        </p:txBody>
      </p:sp>
    </p:spTree>
    <p:extLst>
      <p:ext uri="{BB962C8B-B14F-4D97-AF65-F5344CB8AC3E}">
        <p14:creationId xmlns:p14="http://schemas.microsoft.com/office/powerpoint/2010/main" val="1153312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1981200" y="277814"/>
            <a:ext cx="8229600" cy="911225"/>
          </a:xfrm>
        </p:spPr>
        <p:txBody>
          <a:bodyPr/>
          <a:lstStyle/>
          <a:p>
            <a:pPr eaLnBrk="1" hangingPunct="1"/>
            <a:r>
              <a:rPr lang="en-US" altLang="en-US" smtClean="0"/>
              <a:t>Introduction</a:t>
            </a:r>
          </a:p>
        </p:txBody>
      </p:sp>
      <p:sp>
        <p:nvSpPr>
          <p:cNvPr id="39940" name="Rectangle 3"/>
          <p:cNvSpPr>
            <a:spLocks noGrp="1" noChangeArrowheads="1"/>
          </p:cNvSpPr>
          <p:nvPr>
            <p:ph type="body" idx="1"/>
          </p:nvPr>
        </p:nvSpPr>
        <p:spPr>
          <a:xfrm>
            <a:off x="2209800" y="1143000"/>
            <a:ext cx="7772400" cy="4953000"/>
          </a:xfrm>
        </p:spPr>
        <p:txBody>
          <a:bodyPr/>
          <a:lstStyle/>
          <a:p>
            <a:pPr eaLnBrk="1" hangingPunct="1">
              <a:lnSpc>
                <a:spcPct val="90000"/>
              </a:lnSpc>
            </a:pPr>
            <a:r>
              <a:rPr lang="en-US" altLang="en-US"/>
              <a:t>Files are places where data can be stored permanently.</a:t>
            </a:r>
          </a:p>
          <a:p>
            <a:pPr eaLnBrk="1" hangingPunct="1">
              <a:lnSpc>
                <a:spcPct val="90000"/>
              </a:lnSpc>
            </a:pPr>
            <a:r>
              <a:rPr lang="en-US" altLang="en-US"/>
              <a:t>Some programs expect the same set of data to be fed as input every time it is run.</a:t>
            </a:r>
          </a:p>
          <a:p>
            <a:pPr lvl="1" eaLnBrk="1" hangingPunct="1">
              <a:lnSpc>
                <a:spcPct val="90000"/>
              </a:lnSpc>
            </a:pPr>
            <a:r>
              <a:rPr lang="en-US" altLang="en-US" smtClean="0">
                <a:solidFill>
                  <a:srgbClr val="333399"/>
                </a:solidFill>
              </a:rPr>
              <a:t>Cumbersome.</a:t>
            </a:r>
          </a:p>
          <a:p>
            <a:pPr lvl="1" eaLnBrk="1" hangingPunct="1">
              <a:lnSpc>
                <a:spcPct val="90000"/>
              </a:lnSpc>
            </a:pPr>
            <a:r>
              <a:rPr lang="en-US" altLang="en-US" smtClean="0">
                <a:solidFill>
                  <a:srgbClr val="333399"/>
                </a:solidFill>
              </a:rPr>
              <a:t>Better if the data are kept in a file, and the program reads from the file.</a:t>
            </a:r>
            <a:endParaRPr lang="en-US" altLang="en-US" sz="3000">
              <a:solidFill>
                <a:srgbClr val="333399"/>
              </a:solidFill>
            </a:endParaRPr>
          </a:p>
          <a:p>
            <a:pPr eaLnBrk="1" hangingPunct="1">
              <a:lnSpc>
                <a:spcPct val="90000"/>
              </a:lnSpc>
            </a:pPr>
            <a:r>
              <a:rPr lang="en-US" altLang="en-US"/>
              <a:t>Programs generating large volumes of output.</a:t>
            </a:r>
          </a:p>
          <a:p>
            <a:pPr lvl="1" eaLnBrk="1" hangingPunct="1">
              <a:lnSpc>
                <a:spcPct val="90000"/>
              </a:lnSpc>
            </a:pPr>
            <a:r>
              <a:rPr lang="en-US" altLang="en-US" smtClean="0">
                <a:solidFill>
                  <a:srgbClr val="333399"/>
                </a:solidFill>
              </a:rPr>
              <a:t>Difficult to view on the screen.</a:t>
            </a:r>
          </a:p>
          <a:p>
            <a:pPr lvl="1" eaLnBrk="1" hangingPunct="1">
              <a:lnSpc>
                <a:spcPct val="90000"/>
              </a:lnSpc>
            </a:pPr>
            <a:r>
              <a:rPr lang="en-US" altLang="en-US" smtClean="0">
                <a:solidFill>
                  <a:srgbClr val="333399"/>
                </a:solidFill>
              </a:rPr>
              <a:t>Better to store them in a file for later viewing/ processing</a:t>
            </a:r>
          </a:p>
        </p:txBody>
      </p:sp>
    </p:spTree>
    <p:extLst>
      <p:ext uri="{BB962C8B-B14F-4D97-AF65-F5344CB8AC3E}">
        <p14:creationId xmlns:p14="http://schemas.microsoft.com/office/powerpoint/2010/main" val="41100712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2286000" y="381000"/>
            <a:ext cx="7772400" cy="838200"/>
          </a:xfrm>
        </p:spPr>
        <p:txBody>
          <a:bodyPr/>
          <a:lstStyle/>
          <a:p>
            <a:pPr eaLnBrk="1" hangingPunct="1"/>
            <a:r>
              <a:rPr lang="en-US" altLang="en-US" b="1" smtClean="0"/>
              <a:t>Introduction</a:t>
            </a:r>
          </a:p>
        </p:txBody>
      </p:sp>
      <p:sp>
        <p:nvSpPr>
          <p:cNvPr id="40964" name="Rectangle 3"/>
          <p:cNvSpPr>
            <a:spLocks noGrp="1" noChangeArrowheads="1"/>
          </p:cNvSpPr>
          <p:nvPr>
            <p:ph type="body" idx="1"/>
          </p:nvPr>
        </p:nvSpPr>
        <p:spPr>
          <a:xfrm>
            <a:off x="2209800" y="1371600"/>
            <a:ext cx="7772400" cy="4724400"/>
          </a:xfrm>
        </p:spPr>
        <p:txBody>
          <a:bodyPr/>
          <a:lstStyle/>
          <a:p>
            <a:pPr eaLnBrk="1" hangingPunct="1">
              <a:lnSpc>
                <a:spcPct val="90000"/>
              </a:lnSpc>
            </a:pPr>
            <a:r>
              <a:rPr lang="en-US" altLang="en-US" sz="2600" b="1"/>
              <a:t>Data files</a:t>
            </a:r>
          </a:p>
          <a:p>
            <a:pPr lvl="1" eaLnBrk="1" hangingPunct="1">
              <a:lnSpc>
                <a:spcPct val="90000"/>
              </a:lnSpc>
            </a:pPr>
            <a:r>
              <a:rPr lang="en-US" altLang="en-US" smtClean="0"/>
              <a:t>When you use a file to store data for use by a program, that file usually consists of text (alphanumeric data) and is therefore called a </a:t>
            </a:r>
            <a:r>
              <a:rPr lang="en-US" altLang="en-US" b="1" smtClean="0"/>
              <a:t>text file.</a:t>
            </a:r>
          </a:p>
          <a:p>
            <a:pPr lvl="1" eaLnBrk="1" hangingPunct="1">
              <a:lnSpc>
                <a:spcPct val="90000"/>
              </a:lnSpc>
            </a:pPr>
            <a:r>
              <a:rPr lang="en-US" altLang="en-US" smtClean="0"/>
              <a:t>Can be created, updated, and processed by C programs </a:t>
            </a:r>
          </a:p>
          <a:p>
            <a:pPr lvl="1" eaLnBrk="1" hangingPunct="1">
              <a:lnSpc>
                <a:spcPct val="90000"/>
              </a:lnSpc>
            </a:pPr>
            <a:r>
              <a:rPr lang="en-US" altLang="en-US" smtClean="0"/>
              <a:t>Are used for permanent storage of large amounts of data</a:t>
            </a:r>
          </a:p>
          <a:p>
            <a:pPr lvl="2" eaLnBrk="1" hangingPunct="1">
              <a:lnSpc>
                <a:spcPct val="90000"/>
              </a:lnSpc>
            </a:pPr>
            <a:r>
              <a:rPr lang="en-US" altLang="en-US" smtClean="0"/>
              <a:t>Storage of data in variables and arrays is only temporary</a:t>
            </a:r>
          </a:p>
        </p:txBody>
      </p:sp>
    </p:spTree>
    <p:extLst>
      <p:ext uri="{BB962C8B-B14F-4D97-AF65-F5344CB8AC3E}">
        <p14:creationId xmlns:p14="http://schemas.microsoft.com/office/powerpoint/2010/main" val="3322353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2209800" y="228600"/>
            <a:ext cx="7772400" cy="762000"/>
          </a:xfrm>
        </p:spPr>
        <p:txBody>
          <a:bodyPr/>
          <a:lstStyle/>
          <a:p>
            <a:pPr eaLnBrk="1" hangingPunct="1"/>
            <a:r>
              <a:rPr lang="en-US" altLang="en-US" b="1" smtClean="0"/>
              <a:t>Files and Streams</a:t>
            </a:r>
          </a:p>
        </p:txBody>
      </p:sp>
      <p:sp>
        <p:nvSpPr>
          <p:cNvPr id="41988" name="Rectangle 3"/>
          <p:cNvSpPr>
            <a:spLocks noGrp="1" noChangeArrowheads="1"/>
          </p:cNvSpPr>
          <p:nvPr>
            <p:ph type="body" idx="1"/>
          </p:nvPr>
        </p:nvSpPr>
        <p:spPr>
          <a:xfrm>
            <a:off x="2057400" y="1066800"/>
            <a:ext cx="7848600" cy="5562600"/>
          </a:xfrm>
        </p:spPr>
        <p:txBody>
          <a:bodyPr/>
          <a:lstStyle/>
          <a:p>
            <a:pPr eaLnBrk="1" hangingPunct="1"/>
            <a:r>
              <a:rPr lang="en-US" altLang="en-US" smtClean="0"/>
              <a:t>C views each file as a sequence of bytes</a:t>
            </a:r>
          </a:p>
          <a:p>
            <a:pPr lvl="1" eaLnBrk="1" hangingPunct="1"/>
            <a:r>
              <a:rPr lang="en-US" altLang="en-US" smtClean="0"/>
              <a:t>File ends with the </a:t>
            </a:r>
            <a:r>
              <a:rPr lang="en-US" altLang="en-US" i="1" smtClean="0"/>
              <a:t>end-of-file marker</a:t>
            </a:r>
          </a:p>
          <a:p>
            <a:pPr eaLnBrk="1" hangingPunct="1"/>
            <a:r>
              <a:rPr lang="en-US" altLang="en-US" smtClean="0"/>
              <a:t>Stream created when a file is opened</a:t>
            </a:r>
          </a:p>
          <a:p>
            <a:pPr lvl="1" eaLnBrk="1" hangingPunct="1"/>
            <a:r>
              <a:rPr lang="en-US" altLang="en-US" smtClean="0"/>
              <a:t>Provide communication channel between files and programs</a:t>
            </a:r>
          </a:p>
          <a:p>
            <a:pPr lvl="1" eaLnBrk="1" hangingPunct="1"/>
            <a:r>
              <a:rPr lang="en-US" altLang="en-US" smtClean="0"/>
              <a:t>Opening a file returns a pointer to a </a:t>
            </a:r>
            <a:r>
              <a:rPr lang="en-US" altLang="en-US" b="1" smtClean="0">
                <a:latin typeface="Courier New" panose="02070309020205020404" pitchFamily="49" charset="0"/>
              </a:rPr>
              <a:t>FILE</a:t>
            </a:r>
            <a:r>
              <a:rPr lang="en-US" altLang="en-US" smtClean="0"/>
              <a:t> structure</a:t>
            </a:r>
          </a:p>
        </p:txBody>
      </p:sp>
    </p:spTree>
    <p:extLst>
      <p:ext uri="{BB962C8B-B14F-4D97-AF65-F5344CB8AC3E}">
        <p14:creationId xmlns:p14="http://schemas.microsoft.com/office/powerpoint/2010/main" val="2168678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altLang="en-US" smtClean="0"/>
              <a:t>Basic File Operations</a:t>
            </a:r>
          </a:p>
        </p:txBody>
      </p:sp>
      <p:sp>
        <p:nvSpPr>
          <p:cNvPr id="43012" name="Rectangle 3"/>
          <p:cNvSpPr>
            <a:spLocks noGrp="1" noChangeArrowheads="1"/>
          </p:cNvSpPr>
          <p:nvPr>
            <p:ph type="body" idx="1"/>
          </p:nvPr>
        </p:nvSpPr>
        <p:spPr/>
        <p:txBody>
          <a:bodyPr/>
          <a:lstStyle/>
          <a:p>
            <a:pPr eaLnBrk="1" hangingPunct="1"/>
            <a:r>
              <a:rPr lang="en-US" altLang="en-US" smtClean="0"/>
              <a:t>Opening a file</a:t>
            </a:r>
          </a:p>
          <a:p>
            <a:pPr eaLnBrk="1" hangingPunct="1"/>
            <a:r>
              <a:rPr lang="en-US" altLang="en-US" smtClean="0"/>
              <a:t>Reading data from a file</a:t>
            </a:r>
          </a:p>
          <a:p>
            <a:pPr eaLnBrk="1" hangingPunct="1"/>
            <a:r>
              <a:rPr lang="en-US" altLang="en-US" smtClean="0"/>
              <a:t>Writing data to a file</a:t>
            </a:r>
          </a:p>
          <a:p>
            <a:pPr eaLnBrk="1" hangingPunct="1"/>
            <a:r>
              <a:rPr lang="en-US" altLang="en-US" smtClean="0"/>
              <a:t>Closing a file</a:t>
            </a:r>
          </a:p>
        </p:txBody>
      </p:sp>
    </p:spTree>
    <p:extLst>
      <p:ext uri="{BB962C8B-B14F-4D97-AF65-F5344CB8AC3E}">
        <p14:creationId xmlns:p14="http://schemas.microsoft.com/office/powerpoint/2010/main" val="8773885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2209800" y="228600"/>
            <a:ext cx="7918450" cy="527050"/>
          </a:xfrm>
        </p:spPr>
        <p:txBody>
          <a:bodyPr>
            <a:normAutofit fontScale="90000"/>
          </a:bodyPr>
          <a:lstStyle/>
          <a:p>
            <a:pPr eaLnBrk="1" hangingPunct="1"/>
            <a:r>
              <a:rPr lang="en-US" altLang="en-US" sz="3800"/>
              <a:t>Opening a File</a:t>
            </a:r>
            <a:endParaRPr lang="en-US" altLang="en-US" smtClean="0"/>
          </a:p>
        </p:txBody>
      </p:sp>
      <p:sp>
        <p:nvSpPr>
          <p:cNvPr id="44036" name="Rectangle 3"/>
          <p:cNvSpPr>
            <a:spLocks noGrp="1" noChangeArrowheads="1"/>
          </p:cNvSpPr>
          <p:nvPr>
            <p:ph type="body" idx="1"/>
          </p:nvPr>
        </p:nvSpPr>
        <p:spPr>
          <a:xfrm>
            <a:off x="1981200" y="838200"/>
            <a:ext cx="8229600" cy="5257800"/>
          </a:xfrm>
          <a:solidFill>
            <a:schemeClr val="bg1"/>
          </a:solidFill>
        </p:spPr>
        <p:txBody>
          <a:bodyPr/>
          <a:lstStyle/>
          <a:p>
            <a:pPr eaLnBrk="1" hangingPunct="1"/>
            <a:r>
              <a:rPr lang="en-US" altLang="en-US" sz="2300"/>
              <a:t>A file must be </a:t>
            </a:r>
            <a:r>
              <a:rPr lang="en-US" altLang="en-US" sz="2300">
                <a:solidFill>
                  <a:srgbClr val="FF0000"/>
                </a:solidFill>
              </a:rPr>
              <a:t>“opened”</a:t>
            </a:r>
            <a:r>
              <a:rPr lang="en-US" altLang="en-US" sz="2300"/>
              <a:t> before it can be used.</a:t>
            </a:r>
          </a:p>
          <a:p>
            <a:pPr lvl="2" eaLnBrk="1" hangingPunct="1">
              <a:buFont typeface="Wingdings" panose="05000000000000000000" pitchFamily="2" charset="2"/>
              <a:buNone/>
            </a:pPr>
            <a:r>
              <a:rPr lang="en-US" altLang="en-US" smtClean="0"/>
              <a:t>	</a:t>
            </a:r>
            <a:r>
              <a:rPr lang="en-US" altLang="en-US">
                <a:solidFill>
                  <a:srgbClr val="333399"/>
                </a:solidFill>
              </a:rPr>
              <a:t>FILE   *fp;</a:t>
            </a:r>
          </a:p>
          <a:p>
            <a:pPr lvl="1" eaLnBrk="1" hangingPunct="1">
              <a:buFont typeface="Wingdings" panose="05000000000000000000" pitchFamily="2" charset="2"/>
              <a:buNone/>
            </a:pPr>
            <a:r>
              <a:rPr lang="en-US" altLang="en-US" sz="2200">
                <a:solidFill>
                  <a:srgbClr val="333399"/>
                </a:solidFill>
              </a:rPr>
              <a:t>       :</a:t>
            </a:r>
          </a:p>
          <a:p>
            <a:pPr lvl="1" eaLnBrk="1" hangingPunct="1">
              <a:buFont typeface="Wingdings" panose="05000000000000000000" pitchFamily="2" charset="2"/>
              <a:buNone/>
            </a:pPr>
            <a:r>
              <a:rPr lang="en-US" altLang="en-US" sz="2200">
                <a:solidFill>
                  <a:srgbClr val="333399"/>
                </a:solidFill>
              </a:rPr>
              <a:t>       fp = fopen (filename, mode);</a:t>
            </a:r>
          </a:p>
          <a:p>
            <a:pPr lvl="1" eaLnBrk="1" hangingPunct="1"/>
            <a:r>
              <a:rPr lang="en-US" altLang="en-US" sz="2200">
                <a:solidFill>
                  <a:srgbClr val="FF0000"/>
                </a:solidFill>
              </a:rPr>
              <a:t>fp</a:t>
            </a:r>
            <a:r>
              <a:rPr lang="en-US" altLang="en-US" sz="2200"/>
              <a:t> is declared as a pointer to the data type FILE.</a:t>
            </a:r>
          </a:p>
          <a:p>
            <a:pPr lvl="1" eaLnBrk="1" hangingPunct="1"/>
            <a:r>
              <a:rPr lang="en-US" altLang="en-US" sz="2200">
                <a:solidFill>
                  <a:srgbClr val="FF0000"/>
                </a:solidFill>
              </a:rPr>
              <a:t>filename</a:t>
            </a:r>
            <a:r>
              <a:rPr lang="en-US" altLang="en-US" sz="2200"/>
              <a:t> is a string - specifies the name of the file.</a:t>
            </a:r>
          </a:p>
          <a:p>
            <a:pPr lvl="1" eaLnBrk="1" hangingPunct="1"/>
            <a:r>
              <a:rPr lang="en-US" altLang="en-US" sz="2200">
                <a:solidFill>
                  <a:srgbClr val="FF0000"/>
                </a:solidFill>
              </a:rPr>
              <a:t>fopen</a:t>
            </a:r>
            <a:r>
              <a:rPr lang="en-US" altLang="en-US" sz="2200"/>
              <a:t> returns a pointer to the file which is used in all subsequent file operations. </a:t>
            </a:r>
          </a:p>
          <a:p>
            <a:pPr lvl="1" eaLnBrk="1" hangingPunct="1"/>
            <a:r>
              <a:rPr lang="en-US" altLang="en-US" sz="2200">
                <a:solidFill>
                  <a:srgbClr val="FF0000"/>
                </a:solidFill>
              </a:rPr>
              <a:t>mode</a:t>
            </a:r>
            <a:r>
              <a:rPr lang="en-US" altLang="en-US" sz="2200"/>
              <a:t> is a string which specifies the purpose of opening the file:</a:t>
            </a:r>
          </a:p>
          <a:p>
            <a:pPr lvl="3" eaLnBrk="1" hangingPunct="1">
              <a:buFont typeface="Wingdings" panose="05000000000000000000" pitchFamily="2" charset="2"/>
              <a:buNone/>
            </a:pPr>
            <a:r>
              <a:rPr lang="en-US" altLang="en-US" smtClean="0"/>
              <a:t>“r”    ::  open the file for reading only</a:t>
            </a:r>
          </a:p>
          <a:p>
            <a:pPr lvl="3" eaLnBrk="1" hangingPunct="1">
              <a:buFont typeface="Wingdings" panose="05000000000000000000" pitchFamily="2" charset="2"/>
              <a:buNone/>
            </a:pPr>
            <a:r>
              <a:rPr lang="en-US" altLang="en-US" smtClean="0"/>
              <a:t> “w”  ::  open the file for writing only</a:t>
            </a:r>
          </a:p>
          <a:p>
            <a:pPr lvl="3" eaLnBrk="1" hangingPunct="1">
              <a:buFont typeface="Wingdings" panose="05000000000000000000" pitchFamily="2" charset="2"/>
              <a:buNone/>
            </a:pPr>
            <a:r>
              <a:rPr lang="en-US" altLang="en-US" smtClean="0"/>
              <a:t>“a”    ::  open the file for appending data to it</a:t>
            </a:r>
          </a:p>
        </p:txBody>
      </p:sp>
    </p:spTree>
    <p:extLst>
      <p:ext uri="{BB962C8B-B14F-4D97-AF65-F5344CB8AC3E}">
        <p14:creationId xmlns:p14="http://schemas.microsoft.com/office/powerpoint/2010/main" val="3918087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1981200" y="277814"/>
            <a:ext cx="8229600" cy="561975"/>
          </a:xfrm>
        </p:spPr>
        <p:txBody>
          <a:bodyPr>
            <a:normAutofit fontScale="90000"/>
          </a:bodyPr>
          <a:lstStyle/>
          <a:p>
            <a:pPr eaLnBrk="1" hangingPunct="1"/>
            <a:r>
              <a:rPr lang="en-US" altLang="en-US" sz="3800"/>
              <a:t>MODES</a:t>
            </a:r>
          </a:p>
        </p:txBody>
      </p:sp>
      <p:sp>
        <p:nvSpPr>
          <p:cNvPr id="45060" name="Rectangle 3"/>
          <p:cNvSpPr>
            <a:spLocks noGrp="1" noChangeArrowheads="1"/>
          </p:cNvSpPr>
          <p:nvPr>
            <p:ph type="body" idx="1"/>
          </p:nvPr>
        </p:nvSpPr>
        <p:spPr>
          <a:xfrm>
            <a:off x="1305636" y="931069"/>
            <a:ext cx="9144000" cy="5334000"/>
          </a:xfrm>
        </p:spPr>
        <p:txBody>
          <a:bodyPr>
            <a:normAutofit lnSpcReduction="10000"/>
          </a:bodyPr>
          <a:lstStyle/>
          <a:p>
            <a:pPr eaLnBrk="1" hangingPunct="1">
              <a:lnSpc>
                <a:spcPct val="80000"/>
              </a:lnSpc>
            </a:pPr>
            <a:r>
              <a:rPr lang="en-US" altLang="en-US" sz="1500" b="1" i="1" dirty="0"/>
              <a:t>r</a:t>
            </a:r>
            <a:r>
              <a:rPr lang="en-US" altLang="en-US" sz="1500" b="1" dirty="0"/>
              <a:t> - open a file in read-mode, set the pointer to the beginning of the file. </a:t>
            </a:r>
            <a:br>
              <a:rPr lang="en-US" altLang="en-US" sz="1500" b="1" dirty="0"/>
            </a:br>
            <a:endParaRPr lang="en-US" altLang="en-US" sz="1500" b="1" dirty="0"/>
          </a:p>
          <a:p>
            <a:pPr eaLnBrk="1" hangingPunct="1">
              <a:lnSpc>
                <a:spcPct val="80000"/>
              </a:lnSpc>
            </a:pPr>
            <a:r>
              <a:rPr lang="en-US" altLang="en-US" sz="1500" b="1" i="1" dirty="0"/>
              <a:t>w</a:t>
            </a:r>
            <a:r>
              <a:rPr lang="en-US" altLang="en-US" sz="1500" b="1" dirty="0"/>
              <a:t> - open a file in write-mode, set the pointer to the beginning of the file. </a:t>
            </a:r>
            <a:br>
              <a:rPr lang="en-US" altLang="en-US" sz="1500" b="1" dirty="0"/>
            </a:br>
            <a:endParaRPr lang="en-US" altLang="en-US" sz="1500" b="1" dirty="0"/>
          </a:p>
          <a:p>
            <a:pPr eaLnBrk="1" hangingPunct="1">
              <a:lnSpc>
                <a:spcPct val="80000"/>
              </a:lnSpc>
            </a:pPr>
            <a:r>
              <a:rPr lang="en-US" altLang="en-US" sz="1500" b="1" i="1" dirty="0"/>
              <a:t>a</a:t>
            </a:r>
            <a:r>
              <a:rPr lang="en-US" altLang="en-US" sz="1500" b="1" dirty="0"/>
              <a:t> - open a file in write-mode, set the pointer to the end of the file. </a:t>
            </a:r>
            <a:br>
              <a:rPr lang="en-US" altLang="en-US" sz="1500" b="1" dirty="0"/>
            </a:br>
            <a:endParaRPr lang="en-US" altLang="en-US" sz="1500" b="1" dirty="0"/>
          </a:p>
          <a:p>
            <a:pPr eaLnBrk="1" hangingPunct="1">
              <a:lnSpc>
                <a:spcPct val="80000"/>
              </a:lnSpc>
            </a:pPr>
            <a:r>
              <a:rPr lang="en-US" altLang="en-US" sz="1500" b="1" i="1" dirty="0" err="1"/>
              <a:t>rb</a:t>
            </a:r>
            <a:r>
              <a:rPr lang="en-US" altLang="en-US" sz="1500" b="1" dirty="0"/>
              <a:t> - open a binary-file in read-mode, set the pointer to the beginning of the file. </a:t>
            </a:r>
            <a:br>
              <a:rPr lang="en-US" altLang="en-US" sz="1500" b="1" dirty="0"/>
            </a:br>
            <a:endParaRPr lang="en-US" altLang="en-US" sz="1500" b="1" dirty="0"/>
          </a:p>
          <a:p>
            <a:pPr eaLnBrk="1" hangingPunct="1">
              <a:lnSpc>
                <a:spcPct val="80000"/>
              </a:lnSpc>
            </a:pPr>
            <a:r>
              <a:rPr lang="en-US" altLang="en-US" sz="1500" b="1" i="1" dirty="0" err="1"/>
              <a:t>wb</a:t>
            </a:r>
            <a:r>
              <a:rPr lang="en-US" altLang="en-US" sz="1500" b="1" dirty="0"/>
              <a:t> - open a binary-file in write-mode, set the pointer to the beginning of the file. </a:t>
            </a:r>
            <a:br>
              <a:rPr lang="en-US" altLang="en-US" sz="1500" b="1" dirty="0"/>
            </a:br>
            <a:endParaRPr lang="en-US" altLang="en-US" sz="1500" b="1" dirty="0"/>
          </a:p>
          <a:p>
            <a:pPr eaLnBrk="1" hangingPunct="1">
              <a:lnSpc>
                <a:spcPct val="80000"/>
              </a:lnSpc>
            </a:pPr>
            <a:r>
              <a:rPr lang="en-US" altLang="en-US" sz="1500" b="1" i="1" dirty="0" err="1"/>
              <a:t>ab</a:t>
            </a:r>
            <a:r>
              <a:rPr lang="en-US" altLang="en-US" sz="1500" b="1" dirty="0"/>
              <a:t> - open a binary-file in write-mode, set the pointer to the end of the file. </a:t>
            </a:r>
            <a:br>
              <a:rPr lang="en-US" altLang="en-US" sz="1500" b="1" dirty="0"/>
            </a:br>
            <a:endParaRPr lang="en-US" altLang="en-US" sz="1500" b="1" dirty="0"/>
          </a:p>
          <a:p>
            <a:pPr eaLnBrk="1" hangingPunct="1">
              <a:lnSpc>
                <a:spcPct val="80000"/>
              </a:lnSpc>
            </a:pPr>
            <a:r>
              <a:rPr lang="en-US" altLang="en-US" sz="1500" b="1" i="1" dirty="0"/>
              <a:t>r+</a:t>
            </a:r>
            <a:r>
              <a:rPr lang="en-US" altLang="en-US" sz="1500" b="1" dirty="0"/>
              <a:t> - open a file in read/write-mode, if the file does not exist, it will not be created. </a:t>
            </a:r>
            <a:br>
              <a:rPr lang="en-US" altLang="en-US" sz="1500" b="1" dirty="0"/>
            </a:br>
            <a:endParaRPr lang="en-US" altLang="en-US" sz="1500" b="1" dirty="0"/>
          </a:p>
          <a:p>
            <a:pPr eaLnBrk="1" hangingPunct="1">
              <a:lnSpc>
                <a:spcPct val="80000"/>
              </a:lnSpc>
            </a:pPr>
            <a:r>
              <a:rPr lang="en-US" altLang="en-US" sz="1500" b="1" i="1" dirty="0"/>
              <a:t>w+</a:t>
            </a:r>
            <a:r>
              <a:rPr lang="en-US" altLang="en-US" sz="1500" b="1" dirty="0"/>
              <a:t> - open a file in read/write-mode, set the pointer to the beginning of the file. </a:t>
            </a:r>
            <a:br>
              <a:rPr lang="en-US" altLang="en-US" sz="1500" b="1" dirty="0"/>
            </a:br>
            <a:endParaRPr lang="en-US" altLang="en-US" sz="1500" b="1" dirty="0"/>
          </a:p>
          <a:p>
            <a:pPr eaLnBrk="1" hangingPunct="1">
              <a:lnSpc>
                <a:spcPct val="80000"/>
              </a:lnSpc>
            </a:pPr>
            <a:r>
              <a:rPr lang="en-US" altLang="en-US" sz="1500" b="1" i="1" dirty="0"/>
              <a:t>a+</a:t>
            </a:r>
            <a:r>
              <a:rPr lang="en-US" altLang="en-US" sz="1500" b="1" dirty="0"/>
              <a:t> - open a file in read/append mode. </a:t>
            </a:r>
            <a:br>
              <a:rPr lang="en-US" altLang="en-US" sz="1500" b="1" dirty="0"/>
            </a:br>
            <a:endParaRPr lang="en-US" altLang="en-US" sz="1500" b="1" dirty="0"/>
          </a:p>
          <a:p>
            <a:pPr eaLnBrk="1" hangingPunct="1">
              <a:lnSpc>
                <a:spcPct val="80000"/>
              </a:lnSpc>
            </a:pPr>
            <a:r>
              <a:rPr lang="en-US" altLang="en-US" sz="1500" b="1" i="1" dirty="0" err="1"/>
              <a:t>r+b</a:t>
            </a:r>
            <a:r>
              <a:rPr lang="en-US" altLang="en-US" sz="1500" b="1" dirty="0"/>
              <a:t> - open a binary-file in read/write-mode, if the file does not exist, it will not be created. </a:t>
            </a:r>
            <a:br>
              <a:rPr lang="en-US" altLang="en-US" sz="1500" b="1" dirty="0"/>
            </a:br>
            <a:endParaRPr lang="en-US" altLang="en-US" sz="1500" b="1" dirty="0"/>
          </a:p>
          <a:p>
            <a:pPr eaLnBrk="1" hangingPunct="1">
              <a:lnSpc>
                <a:spcPct val="80000"/>
              </a:lnSpc>
            </a:pPr>
            <a:r>
              <a:rPr lang="en-US" altLang="en-US" sz="1500" b="1" i="1" dirty="0" err="1"/>
              <a:t>w+b</a:t>
            </a:r>
            <a:r>
              <a:rPr lang="en-US" altLang="en-US" sz="1500" b="1" dirty="0"/>
              <a:t> - open a binary-file in read/write-mode, set the pointer to the beginning of the file. </a:t>
            </a:r>
            <a:br>
              <a:rPr lang="en-US" altLang="en-US" sz="1500" b="1" dirty="0"/>
            </a:br>
            <a:endParaRPr lang="en-US" altLang="en-US" sz="1500" b="1" dirty="0"/>
          </a:p>
          <a:p>
            <a:pPr eaLnBrk="1" hangingPunct="1">
              <a:lnSpc>
                <a:spcPct val="80000"/>
              </a:lnSpc>
            </a:pPr>
            <a:r>
              <a:rPr lang="en-US" altLang="en-US" sz="1500" b="1" i="1" dirty="0" err="1"/>
              <a:t>a+b</a:t>
            </a:r>
            <a:r>
              <a:rPr lang="en-US" altLang="en-US" sz="1500" b="1" dirty="0"/>
              <a:t> - open a binary-file in read/append mode. </a:t>
            </a:r>
            <a:br>
              <a:rPr lang="en-US" altLang="en-US" sz="1500" b="1" dirty="0"/>
            </a:br>
            <a:endParaRPr lang="en-US" altLang="en-US" sz="1500" b="1" dirty="0"/>
          </a:p>
          <a:p>
            <a:pPr eaLnBrk="1" hangingPunct="1">
              <a:lnSpc>
                <a:spcPct val="80000"/>
              </a:lnSpc>
            </a:pPr>
            <a:endParaRPr lang="en-US" altLang="en-US" sz="1500" b="1" dirty="0"/>
          </a:p>
        </p:txBody>
      </p:sp>
    </p:spTree>
    <p:extLst>
      <p:ext uri="{BB962C8B-B14F-4D97-AF65-F5344CB8AC3E}">
        <p14:creationId xmlns:p14="http://schemas.microsoft.com/office/powerpoint/2010/main" val="14685823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altLang="en-US" smtClean="0"/>
              <a:t>Contd.</a:t>
            </a:r>
          </a:p>
        </p:txBody>
      </p:sp>
      <p:sp>
        <p:nvSpPr>
          <p:cNvPr id="46084" name="Rectangle 3"/>
          <p:cNvSpPr>
            <a:spLocks noGrp="1" noChangeArrowheads="1"/>
          </p:cNvSpPr>
          <p:nvPr>
            <p:ph type="body" idx="1"/>
          </p:nvPr>
        </p:nvSpPr>
        <p:spPr/>
        <p:txBody>
          <a:bodyPr/>
          <a:lstStyle/>
          <a:p>
            <a:pPr eaLnBrk="1" hangingPunct="1"/>
            <a:r>
              <a:rPr lang="en-US" altLang="en-US" smtClean="0"/>
              <a:t>Points to note:</a:t>
            </a:r>
          </a:p>
          <a:p>
            <a:pPr lvl="1" eaLnBrk="1" hangingPunct="1"/>
            <a:r>
              <a:rPr lang="en-US" altLang="en-US" smtClean="0"/>
              <a:t>Several files may be opened at the same time.</a:t>
            </a:r>
          </a:p>
          <a:p>
            <a:pPr lvl="1" eaLnBrk="1" hangingPunct="1"/>
            <a:r>
              <a:rPr lang="en-US" altLang="en-US" smtClean="0"/>
              <a:t>For the “w” and “a” modes, if the named file does not exist, it is automatically created.</a:t>
            </a:r>
          </a:p>
          <a:p>
            <a:pPr lvl="1" eaLnBrk="1" hangingPunct="1"/>
            <a:r>
              <a:rPr lang="en-US" altLang="en-US" smtClean="0"/>
              <a:t>For the “w” mode, if the named file exists, its contents will be overwritten. </a:t>
            </a:r>
          </a:p>
        </p:txBody>
      </p:sp>
    </p:spTree>
    <p:extLst>
      <p:ext uri="{BB962C8B-B14F-4D97-AF65-F5344CB8AC3E}">
        <p14:creationId xmlns:p14="http://schemas.microsoft.com/office/powerpoint/2010/main" val="11652111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en-US" altLang="en-US" smtClean="0"/>
              <a:t>Examples</a:t>
            </a:r>
          </a:p>
        </p:txBody>
      </p:sp>
      <p:sp>
        <p:nvSpPr>
          <p:cNvPr id="47108" name="Rectangle 3"/>
          <p:cNvSpPr>
            <a:spLocks noGrp="1" noChangeArrowheads="1"/>
          </p:cNvSpPr>
          <p:nvPr>
            <p:ph type="body" idx="1"/>
          </p:nvPr>
        </p:nvSpPr>
        <p:spPr/>
        <p:txBody>
          <a:bodyPr/>
          <a:lstStyle/>
          <a:p>
            <a:pPr lvl="1" eaLnBrk="1" hangingPunct="1">
              <a:buFont typeface="Wingdings" panose="05000000000000000000" pitchFamily="2" charset="2"/>
              <a:buNone/>
            </a:pPr>
            <a:r>
              <a:rPr lang="en-US" altLang="en-US" smtClean="0"/>
              <a:t>    FILE    *in,  *out ;</a:t>
            </a:r>
          </a:p>
          <a:p>
            <a:pPr lvl="1" eaLnBrk="1" hangingPunct="1">
              <a:buFont typeface="Wingdings" panose="05000000000000000000" pitchFamily="2" charset="2"/>
              <a:buNone/>
            </a:pPr>
            <a:r>
              <a:rPr lang="en-US" altLang="en-US" smtClean="0"/>
              <a:t>    in  =  fopen (“mydata.dat”, “r”) ;</a:t>
            </a:r>
          </a:p>
          <a:p>
            <a:pPr lvl="1" eaLnBrk="1" hangingPunct="1">
              <a:buFont typeface="Wingdings" panose="05000000000000000000" pitchFamily="2" charset="2"/>
              <a:buNone/>
            </a:pPr>
            <a:r>
              <a:rPr lang="en-US" altLang="en-US" smtClean="0"/>
              <a:t>    out  =  fopen (“result.dat”, “w”);</a:t>
            </a:r>
          </a:p>
          <a:p>
            <a:pPr lvl="1" eaLnBrk="1" hangingPunct="1">
              <a:buFont typeface="Wingdings" panose="05000000000000000000" pitchFamily="2" charset="2"/>
              <a:buNone/>
            </a:pPr>
            <a:endParaRPr lang="en-US" altLang="en-US" smtClean="0"/>
          </a:p>
          <a:p>
            <a:pPr lvl="1" eaLnBrk="1" hangingPunct="1">
              <a:buFont typeface="Wingdings" panose="05000000000000000000" pitchFamily="2" charset="2"/>
              <a:buNone/>
            </a:pPr>
            <a:r>
              <a:rPr lang="en-US" altLang="en-US" smtClean="0"/>
              <a:t>    FILE    *empl ;</a:t>
            </a:r>
          </a:p>
          <a:p>
            <a:pPr lvl="1" eaLnBrk="1" hangingPunct="1">
              <a:buFont typeface="Wingdings" panose="05000000000000000000" pitchFamily="2" charset="2"/>
              <a:buNone/>
            </a:pPr>
            <a:r>
              <a:rPr lang="en-US" altLang="en-US" smtClean="0"/>
              <a:t>    char  filename[25];</a:t>
            </a:r>
          </a:p>
          <a:p>
            <a:pPr lvl="1" eaLnBrk="1" hangingPunct="1">
              <a:buFont typeface="Wingdings" panose="05000000000000000000" pitchFamily="2" charset="2"/>
              <a:buNone/>
            </a:pPr>
            <a:r>
              <a:rPr lang="en-US" altLang="en-US" smtClean="0"/>
              <a:t>    scanf  (“%s”, filename);</a:t>
            </a:r>
          </a:p>
          <a:p>
            <a:pPr lvl="1" eaLnBrk="1" hangingPunct="1">
              <a:buFont typeface="Wingdings" panose="05000000000000000000" pitchFamily="2" charset="2"/>
              <a:buNone/>
            </a:pPr>
            <a:r>
              <a:rPr lang="en-US" altLang="en-US" smtClean="0"/>
              <a:t>    empl  =  fopen (filename, “r”) ;</a:t>
            </a:r>
          </a:p>
        </p:txBody>
      </p:sp>
    </p:spTree>
    <p:extLst>
      <p:ext uri="{BB962C8B-B14F-4D97-AF65-F5344CB8AC3E}">
        <p14:creationId xmlns:p14="http://schemas.microsoft.com/office/powerpoint/2010/main" val="17536211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pPr eaLnBrk="1" hangingPunct="1"/>
            <a:r>
              <a:rPr lang="en-US" altLang="en-US" smtClean="0"/>
              <a:t>Closing a File</a:t>
            </a:r>
          </a:p>
        </p:txBody>
      </p:sp>
      <p:sp>
        <p:nvSpPr>
          <p:cNvPr id="48132" name="Rectangle 3"/>
          <p:cNvSpPr>
            <a:spLocks noGrp="1" noChangeArrowheads="1"/>
          </p:cNvSpPr>
          <p:nvPr>
            <p:ph type="body" idx="1"/>
          </p:nvPr>
        </p:nvSpPr>
        <p:spPr/>
        <p:txBody>
          <a:bodyPr/>
          <a:lstStyle/>
          <a:p>
            <a:pPr eaLnBrk="1" hangingPunct="1"/>
            <a:r>
              <a:rPr lang="en-US" altLang="en-US" sz="2600"/>
              <a:t>After all operations on a file have been completed, it must be closed.</a:t>
            </a:r>
            <a:endParaRPr lang="en-US" altLang="en-US" smtClean="0"/>
          </a:p>
          <a:p>
            <a:pPr lvl="1" eaLnBrk="1" hangingPunct="1"/>
            <a:r>
              <a:rPr lang="en-US" altLang="en-US" sz="2200"/>
              <a:t>Ensures that all file data stored in memory buffers are properly written to the file.</a:t>
            </a:r>
            <a:endParaRPr lang="en-US" altLang="en-US" smtClean="0"/>
          </a:p>
          <a:p>
            <a:pPr eaLnBrk="1" hangingPunct="1"/>
            <a:r>
              <a:rPr lang="en-US" altLang="en-US" sz="2600"/>
              <a:t>General format:   </a:t>
            </a:r>
            <a:r>
              <a:rPr lang="en-US" altLang="en-US" sz="2600">
                <a:solidFill>
                  <a:srgbClr val="333399"/>
                </a:solidFill>
              </a:rPr>
              <a:t>fclose  (file_pointer) ;</a:t>
            </a:r>
            <a:endParaRPr lang="en-US" altLang="en-US" smtClean="0">
              <a:solidFill>
                <a:srgbClr val="CC0000"/>
              </a:solidFill>
            </a:endParaRPr>
          </a:p>
          <a:p>
            <a:pPr lvl="2" eaLnBrk="1" hangingPunct="1">
              <a:buFont typeface="Wingdings" panose="05000000000000000000" pitchFamily="2" charset="2"/>
              <a:buNone/>
            </a:pPr>
            <a:r>
              <a:rPr lang="en-US" altLang="en-US" smtClean="0">
                <a:solidFill>
                  <a:srgbClr val="333399"/>
                </a:solidFill>
              </a:rPr>
              <a:t>  FILE   *xyz ;</a:t>
            </a:r>
          </a:p>
          <a:p>
            <a:pPr lvl="2" eaLnBrk="1" hangingPunct="1">
              <a:buFont typeface="Wingdings" panose="05000000000000000000" pitchFamily="2" charset="2"/>
              <a:buNone/>
            </a:pPr>
            <a:r>
              <a:rPr lang="en-US" altLang="en-US" smtClean="0">
                <a:solidFill>
                  <a:srgbClr val="333399"/>
                </a:solidFill>
              </a:rPr>
              <a:t>  xyz  =  fopen (“test.txt”, “w”) ;</a:t>
            </a:r>
          </a:p>
          <a:p>
            <a:pPr lvl="2" eaLnBrk="1" hangingPunct="1">
              <a:buFont typeface="Wingdings" panose="05000000000000000000" pitchFamily="2" charset="2"/>
              <a:buNone/>
            </a:pPr>
            <a:r>
              <a:rPr lang="en-US" altLang="en-US" smtClean="0">
                <a:solidFill>
                  <a:srgbClr val="333399"/>
                </a:solidFill>
              </a:rPr>
              <a:t>  …….</a:t>
            </a:r>
          </a:p>
          <a:p>
            <a:pPr lvl="2" eaLnBrk="1" hangingPunct="1">
              <a:buFont typeface="Wingdings" panose="05000000000000000000" pitchFamily="2" charset="2"/>
              <a:buNone/>
            </a:pPr>
            <a:r>
              <a:rPr lang="en-US" altLang="en-US" smtClean="0">
                <a:solidFill>
                  <a:srgbClr val="333399"/>
                </a:solidFill>
              </a:rPr>
              <a:t>  fclose (xyz) ;</a:t>
            </a:r>
          </a:p>
        </p:txBody>
      </p:sp>
    </p:spTree>
    <p:extLst>
      <p:ext uri="{BB962C8B-B14F-4D97-AF65-F5344CB8AC3E}">
        <p14:creationId xmlns:p14="http://schemas.microsoft.com/office/powerpoint/2010/main" val="7024850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4"/>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tx2"/>
                </a:solidFill>
              </a:rPr>
              <a:t>Jaypee Institute of Information Technology University, Noida</a:t>
            </a:r>
          </a:p>
        </p:txBody>
      </p:sp>
      <p:sp>
        <p:nvSpPr>
          <p:cNvPr id="49155" name="Rectangle 2"/>
          <p:cNvSpPr>
            <a:spLocks noGrp="1" noChangeArrowheads="1"/>
          </p:cNvSpPr>
          <p:nvPr>
            <p:ph type="title"/>
          </p:nvPr>
        </p:nvSpPr>
        <p:spPr>
          <a:xfrm>
            <a:off x="2209800" y="304800"/>
            <a:ext cx="7772400" cy="762000"/>
          </a:xfrm>
        </p:spPr>
        <p:txBody>
          <a:bodyPr/>
          <a:lstStyle/>
          <a:p>
            <a:pPr eaLnBrk="1" hangingPunct="1"/>
            <a:r>
              <a:rPr lang="en-US" altLang="en-US" b="1" smtClean="0"/>
              <a:t>Contd</a:t>
            </a:r>
          </a:p>
        </p:txBody>
      </p:sp>
      <p:sp>
        <p:nvSpPr>
          <p:cNvPr id="49156" name="Rectangle 3"/>
          <p:cNvSpPr>
            <a:spLocks noGrp="1" noChangeArrowheads="1"/>
          </p:cNvSpPr>
          <p:nvPr>
            <p:ph type="body" idx="1"/>
          </p:nvPr>
        </p:nvSpPr>
        <p:spPr>
          <a:xfrm>
            <a:off x="2209800" y="1143000"/>
            <a:ext cx="7772400" cy="5029200"/>
          </a:xfrm>
        </p:spPr>
        <p:txBody>
          <a:bodyPr/>
          <a:lstStyle/>
          <a:p>
            <a:pPr lvl="1" eaLnBrk="1" hangingPunct="1"/>
            <a:r>
              <a:rPr lang="en-US" altLang="en-US" sz="2200" b="1">
                <a:latin typeface="Courier New" panose="02070309020205020404" pitchFamily="49" charset="0"/>
              </a:rPr>
              <a:t>fclose(</a:t>
            </a:r>
            <a:r>
              <a:rPr lang="en-US" altLang="en-US" sz="2200"/>
              <a:t> </a:t>
            </a:r>
            <a:r>
              <a:rPr lang="en-US" altLang="en-US" sz="2200" b="1" i="1">
                <a:latin typeface="Courier New" panose="02070309020205020404" pitchFamily="49" charset="0"/>
              </a:rPr>
              <a:t>FILE</a:t>
            </a:r>
            <a:r>
              <a:rPr lang="en-US" altLang="en-US" sz="2200" i="1"/>
              <a:t> pointer</a:t>
            </a:r>
            <a:r>
              <a:rPr lang="en-US" altLang="en-US" sz="2200"/>
              <a:t> </a:t>
            </a:r>
            <a:r>
              <a:rPr lang="en-US" altLang="en-US" sz="2200" b="1">
                <a:latin typeface="Courier New" panose="02070309020205020404" pitchFamily="49" charset="0"/>
              </a:rPr>
              <a:t>)</a:t>
            </a:r>
          </a:p>
          <a:p>
            <a:pPr lvl="2" eaLnBrk="1" hangingPunct="1"/>
            <a:r>
              <a:rPr lang="en-US" altLang="en-US" smtClean="0"/>
              <a:t>Closes specified file</a:t>
            </a:r>
          </a:p>
          <a:p>
            <a:pPr lvl="2" eaLnBrk="1" hangingPunct="1"/>
            <a:r>
              <a:rPr lang="en-US" altLang="en-US" smtClean="0"/>
              <a:t>Performed automatically when program ends</a:t>
            </a:r>
          </a:p>
          <a:p>
            <a:pPr lvl="2" eaLnBrk="1" hangingPunct="1"/>
            <a:r>
              <a:rPr lang="en-US" altLang="en-US" smtClean="0"/>
              <a:t>Good practice to close files explicitly</a:t>
            </a:r>
          </a:p>
          <a:p>
            <a:pPr lvl="2" eaLnBrk="1" hangingPunct="1"/>
            <a:r>
              <a:rPr lang="en-US" altLang="en-US" smtClean="0"/>
              <a:t>system resources are freed. </a:t>
            </a:r>
          </a:p>
          <a:p>
            <a:pPr lvl="2" eaLnBrk="1" hangingPunct="1"/>
            <a:r>
              <a:rPr lang="en-US" altLang="en-US" smtClean="0"/>
              <a:t>Also, you might not find that all the information that you've written to the file has actually been written to disk until the file is closed. </a:t>
            </a:r>
          </a:p>
          <a:p>
            <a:pPr lvl="1" eaLnBrk="1" hangingPunct="1"/>
            <a:r>
              <a:rPr lang="en-US" altLang="en-US" sz="2200" b="1">
                <a:latin typeface="Courier New" panose="02070309020205020404" pitchFamily="49" charset="0"/>
              </a:rPr>
              <a:t>feof(</a:t>
            </a:r>
            <a:r>
              <a:rPr lang="en-US" altLang="en-US" sz="2200"/>
              <a:t> </a:t>
            </a:r>
            <a:r>
              <a:rPr lang="en-US" altLang="en-US" sz="2200" b="1" i="1">
                <a:latin typeface="Courier New" panose="02070309020205020404" pitchFamily="49" charset="0"/>
              </a:rPr>
              <a:t>FILE</a:t>
            </a:r>
            <a:r>
              <a:rPr lang="en-US" altLang="en-US" sz="2200" i="1"/>
              <a:t> pointer</a:t>
            </a:r>
            <a:r>
              <a:rPr lang="en-US" altLang="en-US" sz="2200"/>
              <a:t> </a:t>
            </a:r>
            <a:r>
              <a:rPr lang="en-US" altLang="en-US" sz="2200" b="1">
                <a:latin typeface="Courier New" panose="02070309020205020404" pitchFamily="49" charset="0"/>
              </a:rPr>
              <a:t>)</a:t>
            </a:r>
          </a:p>
          <a:p>
            <a:pPr lvl="2" eaLnBrk="1" hangingPunct="1"/>
            <a:r>
              <a:rPr lang="en-US" altLang="en-US" smtClean="0"/>
              <a:t>Returns true if end-of-file indicator (no more data to process) is set for the specified file</a:t>
            </a:r>
          </a:p>
          <a:p>
            <a:pPr lvl="2" eaLnBrk="1" hangingPunct="1"/>
            <a:endParaRPr lang="en-US" altLang="en-US" smtClean="0"/>
          </a:p>
        </p:txBody>
      </p:sp>
    </p:spTree>
    <p:extLst>
      <p:ext uri="{BB962C8B-B14F-4D97-AF65-F5344CB8AC3E}">
        <p14:creationId xmlns:p14="http://schemas.microsoft.com/office/powerpoint/2010/main" val="3473909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2133600" y="228600"/>
            <a:ext cx="7772400" cy="914400"/>
          </a:xfrm>
        </p:spPr>
        <p:txBody>
          <a:bodyPr/>
          <a:lstStyle/>
          <a:p>
            <a:pPr eaLnBrk="1" hangingPunct="1"/>
            <a:r>
              <a:rPr lang="en-US" altLang="en-US" b="1" smtClean="0"/>
              <a:t>Files and Streams</a:t>
            </a:r>
          </a:p>
        </p:txBody>
      </p:sp>
      <p:sp>
        <p:nvSpPr>
          <p:cNvPr id="50180" name="Rectangle 3"/>
          <p:cNvSpPr>
            <a:spLocks noGrp="1" noChangeArrowheads="1"/>
          </p:cNvSpPr>
          <p:nvPr>
            <p:ph type="body" idx="1"/>
          </p:nvPr>
        </p:nvSpPr>
        <p:spPr>
          <a:xfrm>
            <a:off x="2209800" y="1066800"/>
            <a:ext cx="8001000" cy="5410200"/>
          </a:xfrm>
        </p:spPr>
        <p:txBody>
          <a:bodyPr/>
          <a:lstStyle/>
          <a:p>
            <a:pPr eaLnBrk="1" hangingPunct="1">
              <a:lnSpc>
                <a:spcPct val="90000"/>
              </a:lnSpc>
            </a:pPr>
            <a:r>
              <a:rPr lang="en-US" altLang="en-US" smtClean="0"/>
              <a:t>Read/Write functions in standard library</a:t>
            </a:r>
          </a:p>
          <a:p>
            <a:pPr lvl="1" eaLnBrk="1" hangingPunct="1">
              <a:lnSpc>
                <a:spcPct val="90000"/>
              </a:lnSpc>
            </a:pPr>
            <a:r>
              <a:rPr lang="en-US" altLang="en-US" b="1" smtClean="0">
                <a:latin typeface="Courier New" panose="02070309020205020404" pitchFamily="49" charset="0"/>
              </a:rPr>
              <a:t>getc</a:t>
            </a:r>
            <a:endParaRPr lang="en-US" altLang="en-US" smtClean="0"/>
          </a:p>
          <a:p>
            <a:pPr lvl="2" eaLnBrk="1" hangingPunct="1">
              <a:lnSpc>
                <a:spcPct val="90000"/>
              </a:lnSpc>
            </a:pPr>
            <a:r>
              <a:rPr lang="en-US" altLang="en-US" smtClean="0"/>
              <a:t>Reads one character from a file</a:t>
            </a:r>
          </a:p>
          <a:p>
            <a:pPr lvl="2" eaLnBrk="1" hangingPunct="1">
              <a:lnSpc>
                <a:spcPct val="90000"/>
              </a:lnSpc>
            </a:pPr>
            <a:r>
              <a:rPr lang="en-US" altLang="en-US" smtClean="0"/>
              <a:t>Takes a </a:t>
            </a:r>
            <a:r>
              <a:rPr lang="en-US" altLang="en-US" b="1" smtClean="0">
                <a:latin typeface="Courier New" panose="02070309020205020404" pitchFamily="49" charset="0"/>
              </a:rPr>
              <a:t>FILE</a:t>
            </a:r>
            <a:r>
              <a:rPr lang="en-US" altLang="en-US" smtClean="0"/>
              <a:t> pointer as an argument</a:t>
            </a:r>
          </a:p>
          <a:p>
            <a:pPr lvl="2" eaLnBrk="1" hangingPunct="1">
              <a:lnSpc>
                <a:spcPct val="90000"/>
              </a:lnSpc>
            </a:pPr>
            <a:r>
              <a:rPr lang="en-US" altLang="en-US" b="1" smtClean="0">
                <a:latin typeface="Courier New" panose="02070309020205020404" pitchFamily="49" charset="0"/>
              </a:rPr>
              <a:t>fgetc(</a:t>
            </a:r>
            <a:r>
              <a:rPr lang="en-US" altLang="en-US" b="1" smtClean="0"/>
              <a:t> </a:t>
            </a:r>
            <a:r>
              <a:rPr lang="en-US" altLang="en-US" b="1" smtClean="0">
                <a:latin typeface="Courier New" panose="02070309020205020404" pitchFamily="49" charset="0"/>
              </a:rPr>
              <a:t>stdin</a:t>
            </a:r>
            <a:r>
              <a:rPr lang="en-US" altLang="en-US" b="1" smtClean="0"/>
              <a:t> </a:t>
            </a:r>
            <a:r>
              <a:rPr lang="en-US" altLang="en-US" b="1" smtClean="0">
                <a:latin typeface="Courier New" panose="02070309020205020404" pitchFamily="49" charset="0"/>
              </a:rPr>
              <a:t>)</a:t>
            </a:r>
            <a:r>
              <a:rPr lang="en-US" altLang="en-US" smtClean="0"/>
              <a:t> equivalent to </a:t>
            </a:r>
            <a:r>
              <a:rPr lang="en-US" altLang="en-US" b="1" smtClean="0">
                <a:latin typeface="Courier New" panose="02070309020205020404" pitchFamily="49" charset="0"/>
              </a:rPr>
              <a:t>getchar()</a:t>
            </a:r>
          </a:p>
          <a:p>
            <a:pPr lvl="1" eaLnBrk="1" hangingPunct="1">
              <a:lnSpc>
                <a:spcPct val="90000"/>
              </a:lnSpc>
            </a:pPr>
            <a:r>
              <a:rPr lang="en-US" altLang="en-US" b="1" smtClean="0">
                <a:latin typeface="Courier New" panose="02070309020205020404" pitchFamily="49" charset="0"/>
              </a:rPr>
              <a:t>putc</a:t>
            </a:r>
          </a:p>
          <a:p>
            <a:pPr lvl="2" eaLnBrk="1" hangingPunct="1">
              <a:lnSpc>
                <a:spcPct val="90000"/>
              </a:lnSpc>
            </a:pPr>
            <a:r>
              <a:rPr lang="en-US" altLang="en-US" smtClean="0"/>
              <a:t>Writes one character to a file</a:t>
            </a:r>
          </a:p>
          <a:p>
            <a:pPr lvl="2" eaLnBrk="1" hangingPunct="1">
              <a:lnSpc>
                <a:spcPct val="90000"/>
              </a:lnSpc>
            </a:pPr>
            <a:r>
              <a:rPr lang="en-US" altLang="en-US" smtClean="0"/>
              <a:t>Takes a </a:t>
            </a:r>
            <a:r>
              <a:rPr lang="en-US" altLang="en-US" b="1" smtClean="0">
                <a:latin typeface="Courier New" panose="02070309020205020404" pitchFamily="49" charset="0"/>
              </a:rPr>
              <a:t>FILE</a:t>
            </a:r>
            <a:r>
              <a:rPr lang="en-US" altLang="en-US" smtClean="0"/>
              <a:t> pointer and a character to write as an argument</a:t>
            </a:r>
          </a:p>
          <a:p>
            <a:pPr lvl="2" eaLnBrk="1" hangingPunct="1">
              <a:lnSpc>
                <a:spcPct val="90000"/>
              </a:lnSpc>
            </a:pPr>
            <a:r>
              <a:rPr lang="en-US" altLang="en-US" b="1" smtClean="0">
                <a:latin typeface="Courier New" panose="02070309020205020404" pitchFamily="49" charset="0"/>
              </a:rPr>
              <a:t>fputc(</a:t>
            </a:r>
            <a:r>
              <a:rPr lang="en-US" altLang="en-US" b="1" smtClean="0"/>
              <a:t> </a:t>
            </a:r>
            <a:r>
              <a:rPr lang="en-US" altLang="en-US" b="1" smtClean="0">
                <a:latin typeface="Courier New" panose="02070309020205020404" pitchFamily="49" charset="0"/>
              </a:rPr>
              <a:t>'a', stdout</a:t>
            </a:r>
            <a:r>
              <a:rPr lang="en-US" altLang="en-US" b="1" smtClean="0"/>
              <a:t> </a:t>
            </a:r>
            <a:r>
              <a:rPr lang="en-US" altLang="en-US" b="1" smtClean="0">
                <a:latin typeface="Courier New" panose="02070309020205020404" pitchFamily="49" charset="0"/>
              </a:rPr>
              <a:t>)</a:t>
            </a:r>
            <a:r>
              <a:rPr lang="en-US" altLang="en-US" smtClean="0"/>
              <a:t> equivalent to </a:t>
            </a:r>
            <a:r>
              <a:rPr lang="en-US" altLang="en-US" b="1" smtClean="0">
                <a:latin typeface="Courier New" panose="02070309020205020404" pitchFamily="49" charset="0"/>
              </a:rPr>
              <a:t>putchar(</a:t>
            </a:r>
            <a:r>
              <a:rPr lang="en-US" altLang="en-US" b="1" smtClean="0"/>
              <a:t> </a:t>
            </a:r>
            <a:r>
              <a:rPr lang="en-US" altLang="en-US" b="1" smtClean="0">
                <a:latin typeface="Courier New" panose="02070309020205020404" pitchFamily="49" charset="0"/>
              </a:rPr>
              <a:t>'a'</a:t>
            </a:r>
            <a:r>
              <a:rPr lang="en-US" altLang="en-US" b="1" smtClean="0"/>
              <a:t> </a:t>
            </a:r>
            <a:r>
              <a:rPr lang="en-US" altLang="en-US" b="1" smtClean="0">
                <a:latin typeface="Courier New" panose="02070309020205020404" pitchFamily="49" charset="0"/>
              </a:rPr>
              <a:t>)</a:t>
            </a:r>
          </a:p>
          <a:p>
            <a:pPr lvl="1" eaLnBrk="1" hangingPunct="1">
              <a:lnSpc>
                <a:spcPct val="90000"/>
              </a:lnSpc>
            </a:pPr>
            <a:r>
              <a:rPr lang="en-US" altLang="en-US" b="1" smtClean="0">
                <a:latin typeface="Courier New" panose="02070309020205020404" pitchFamily="49" charset="0"/>
              </a:rPr>
              <a:t>scanf</a:t>
            </a:r>
            <a:r>
              <a:rPr lang="en-US" altLang="en-US" smtClean="0"/>
              <a:t> / </a:t>
            </a:r>
            <a:r>
              <a:rPr lang="en-US" altLang="en-US" b="1" smtClean="0">
                <a:latin typeface="Courier New" panose="02070309020205020404" pitchFamily="49" charset="0"/>
              </a:rPr>
              <a:t>fprintf</a:t>
            </a:r>
          </a:p>
          <a:p>
            <a:pPr lvl="2" eaLnBrk="1" hangingPunct="1">
              <a:lnSpc>
                <a:spcPct val="90000"/>
              </a:lnSpc>
            </a:pPr>
            <a:r>
              <a:rPr lang="en-US" altLang="en-US" smtClean="0"/>
              <a:t>File processing equivalents of </a:t>
            </a:r>
            <a:r>
              <a:rPr lang="en-US" altLang="en-US" b="1" smtClean="0">
                <a:latin typeface="Courier New" panose="02070309020205020404" pitchFamily="49" charset="0"/>
              </a:rPr>
              <a:t>scanf</a:t>
            </a:r>
            <a:r>
              <a:rPr lang="en-US" altLang="en-US" smtClean="0"/>
              <a:t> and </a:t>
            </a:r>
            <a:r>
              <a:rPr lang="en-US" altLang="en-US" b="1" smtClean="0">
                <a:latin typeface="Courier New" panose="02070309020205020404" pitchFamily="49" charset="0"/>
              </a:rPr>
              <a:t>printf</a:t>
            </a:r>
          </a:p>
        </p:txBody>
      </p:sp>
    </p:spTree>
    <p:extLst>
      <p:ext uri="{BB962C8B-B14F-4D97-AF65-F5344CB8AC3E}">
        <p14:creationId xmlns:p14="http://schemas.microsoft.com/office/powerpoint/2010/main" val="3398262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2057400" y="534988"/>
            <a:ext cx="7772400" cy="609600"/>
          </a:xfrm>
        </p:spPr>
        <p:txBody>
          <a:bodyPr/>
          <a:lstStyle/>
          <a:p>
            <a:pPr eaLnBrk="1" hangingPunct="1"/>
            <a:r>
              <a:rPr lang="en-US" altLang="en-US" sz="3500"/>
              <a:t>Read/Write Operations on Files</a:t>
            </a:r>
            <a:endParaRPr lang="en-US" altLang="en-US" smtClean="0"/>
          </a:p>
        </p:txBody>
      </p:sp>
      <p:sp>
        <p:nvSpPr>
          <p:cNvPr id="51204" name="Rectangle 3"/>
          <p:cNvSpPr>
            <a:spLocks noGrp="1" noChangeArrowheads="1"/>
          </p:cNvSpPr>
          <p:nvPr>
            <p:ph type="body" idx="1"/>
          </p:nvPr>
        </p:nvSpPr>
        <p:spPr>
          <a:xfrm>
            <a:off x="1828801" y="1600200"/>
            <a:ext cx="8162925" cy="4953000"/>
          </a:xfrm>
        </p:spPr>
        <p:txBody>
          <a:bodyPr/>
          <a:lstStyle/>
          <a:p>
            <a:pPr eaLnBrk="1" hangingPunct="1"/>
            <a:r>
              <a:rPr lang="en-US" altLang="en-US" sz="2100"/>
              <a:t>The simplest file input-output (I/O) function are </a:t>
            </a:r>
            <a:r>
              <a:rPr lang="en-US" altLang="en-US" sz="2100">
                <a:solidFill>
                  <a:srgbClr val="CC0000"/>
                </a:solidFill>
              </a:rPr>
              <a:t>getc</a:t>
            </a:r>
            <a:r>
              <a:rPr lang="en-US" altLang="en-US" sz="2100"/>
              <a:t> and </a:t>
            </a:r>
            <a:r>
              <a:rPr lang="en-US" altLang="en-US" sz="2100">
                <a:solidFill>
                  <a:srgbClr val="CC0000"/>
                </a:solidFill>
              </a:rPr>
              <a:t>putc</a:t>
            </a:r>
            <a:r>
              <a:rPr lang="en-US" altLang="en-US" sz="2100"/>
              <a:t>.</a:t>
            </a:r>
          </a:p>
          <a:p>
            <a:pPr eaLnBrk="1" hangingPunct="1"/>
            <a:r>
              <a:rPr lang="en-US" altLang="en-US" sz="2100">
                <a:solidFill>
                  <a:srgbClr val="CC0000"/>
                </a:solidFill>
              </a:rPr>
              <a:t>getc</a:t>
            </a:r>
            <a:r>
              <a:rPr lang="en-US" altLang="en-US" sz="2100"/>
              <a:t> is used to read a character from a file and return it.</a:t>
            </a:r>
          </a:p>
          <a:p>
            <a:pPr lvl="2" eaLnBrk="1" hangingPunct="1">
              <a:buFont typeface="Wingdings" panose="05000000000000000000" pitchFamily="2" charset="2"/>
              <a:buNone/>
            </a:pPr>
            <a:r>
              <a:rPr lang="en-US" altLang="en-US">
                <a:solidFill>
                  <a:srgbClr val="333399"/>
                </a:solidFill>
              </a:rPr>
              <a:t>char   ch;   FILE   *fp;</a:t>
            </a:r>
          </a:p>
          <a:p>
            <a:pPr lvl="2" eaLnBrk="1" hangingPunct="1">
              <a:buFont typeface="Wingdings" panose="05000000000000000000" pitchFamily="2" charset="2"/>
              <a:buNone/>
            </a:pPr>
            <a:r>
              <a:rPr lang="en-US" altLang="en-US">
                <a:solidFill>
                  <a:srgbClr val="333399"/>
                </a:solidFill>
              </a:rPr>
              <a:t>…..</a:t>
            </a:r>
          </a:p>
          <a:p>
            <a:pPr lvl="2" eaLnBrk="1" hangingPunct="1">
              <a:buFont typeface="Wingdings" panose="05000000000000000000" pitchFamily="2" charset="2"/>
              <a:buNone/>
            </a:pPr>
            <a:r>
              <a:rPr lang="en-US" altLang="en-US">
                <a:solidFill>
                  <a:srgbClr val="333399"/>
                </a:solidFill>
              </a:rPr>
              <a:t>ch  =  getc (fp) ;</a:t>
            </a:r>
            <a:endParaRPr lang="en-US" altLang="en-US" sz="1800"/>
          </a:p>
          <a:p>
            <a:pPr lvl="1" eaLnBrk="1" hangingPunct="1"/>
            <a:r>
              <a:rPr lang="en-US" altLang="en-US" sz="2000">
                <a:solidFill>
                  <a:srgbClr val="CC0000"/>
                </a:solidFill>
              </a:rPr>
              <a:t>getc</a:t>
            </a:r>
            <a:r>
              <a:rPr lang="en-US" altLang="en-US" sz="2000"/>
              <a:t> will return an end-of-file marker EOF, when the end of the file has been reached.</a:t>
            </a:r>
          </a:p>
          <a:p>
            <a:pPr eaLnBrk="1" hangingPunct="1"/>
            <a:r>
              <a:rPr lang="en-US" altLang="en-US" sz="2100">
                <a:solidFill>
                  <a:srgbClr val="CC0000"/>
                </a:solidFill>
              </a:rPr>
              <a:t>putc</a:t>
            </a:r>
            <a:r>
              <a:rPr lang="en-US" altLang="en-US" sz="2100"/>
              <a:t> is used to write a character to a file.</a:t>
            </a:r>
          </a:p>
          <a:p>
            <a:pPr lvl="2" eaLnBrk="1" hangingPunct="1">
              <a:buFont typeface="Wingdings" panose="05000000000000000000" pitchFamily="2" charset="2"/>
              <a:buNone/>
            </a:pPr>
            <a:r>
              <a:rPr lang="en-US" altLang="en-US">
                <a:solidFill>
                  <a:srgbClr val="333399"/>
                </a:solidFill>
              </a:rPr>
              <a:t>char   ch;   FILE   *fp;</a:t>
            </a:r>
          </a:p>
          <a:p>
            <a:pPr lvl="2" eaLnBrk="1" hangingPunct="1">
              <a:buFont typeface="Wingdings" panose="05000000000000000000" pitchFamily="2" charset="2"/>
              <a:buNone/>
            </a:pPr>
            <a:r>
              <a:rPr lang="en-US" altLang="en-US">
                <a:solidFill>
                  <a:srgbClr val="333399"/>
                </a:solidFill>
              </a:rPr>
              <a:t>……</a:t>
            </a:r>
          </a:p>
          <a:p>
            <a:pPr lvl="2" eaLnBrk="1" hangingPunct="1">
              <a:buFont typeface="Wingdings" panose="05000000000000000000" pitchFamily="2" charset="2"/>
              <a:buNone/>
            </a:pPr>
            <a:r>
              <a:rPr lang="en-US" altLang="en-US">
                <a:solidFill>
                  <a:srgbClr val="333399"/>
                </a:solidFill>
              </a:rPr>
              <a:t>putc  (ch, fp) ;</a:t>
            </a:r>
          </a:p>
        </p:txBody>
      </p:sp>
    </p:spTree>
    <p:extLst>
      <p:ext uri="{BB962C8B-B14F-4D97-AF65-F5344CB8AC3E}">
        <p14:creationId xmlns:p14="http://schemas.microsoft.com/office/powerpoint/2010/main" val="12244310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1828800" y="304800"/>
            <a:ext cx="7772400" cy="1028700"/>
          </a:xfrm>
        </p:spPr>
        <p:txBody>
          <a:bodyPr/>
          <a:lstStyle/>
          <a:p>
            <a:pPr eaLnBrk="1" hangingPunct="1"/>
            <a:r>
              <a:rPr lang="en-US" altLang="en-US" sz="3400"/>
              <a:t>Example :: convert a text file to all UPPERCASE</a:t>
            </a:r>
            <a:endParaRPr lang="en-US" altLang="en-US" smtClean="0"/>
          </a:p>
        </p:txBody>
      </p:sp>
      <p:sp>
        <p:nvSpPr>
          <p:cNvPr id="52228" name="Text Box 3"/>
          <p:cNvSpPr txBox="1">
            <a:spLocks noChangeArrowheads="1"/>
          </p:cNvSpPr>
          <p:nvPr/>
        </p:nvSpPr>
        <p:spPr bwMode="auto">
          <a:xfrm>
            <a:off x="2971800" y="1828801"/>
            <a:ext cx="4800600" cy="4149725"/>
          </a:xfrm>
          <a:prstGeom prst="rect">
            <a:avLst/>
          </a:prstGeom>
          <a:solidFill>
            <a:srgbClr val="CCECFF"/>
          </a:solidFill>
          <a:ln w="38100">
            <a:solidFill>
              <a:srgbClr val="333399"/>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200" b="1">
                <a:solidFill>
                  <a:srgbClr val="333399"/>
                </a:solidFill>
              </a:rPr>
              <a:t>main()   {</a:t>
            </a:r>
          </a:p>
          <a:p>
            <a:pPr eaLnBrk="1" hangingPunct="1"/>
            <a:r>
              <a:rPr lang="en-US" altLang="en-US" sz="2200" b="1">
                <a:solidFill>
                  <a:srgbClr val="333399"/>
                </a:solidFill>
              </a:rPr>
              <a:t>    FILE   *in,  *out ;</a:t>
            </a:r>
          </a:p>
          <a:p>
            <a:pPr eaLnBrk="1" hangingPunct="1"/>
            <a:r>
              <a:rPr lang="en-US" altLang="en-US" sz="2200" b="1">
                <a:solidFill>
                  <a:srgbClr val="333399"/>
                </a:solidFill>
              </a:rPr>
              <a:t>    char   c ;</a:t>
            </a:r>
          </a:p>
          <a:p>
            <a:pPr eaLnBrk="1" hangingPunct="1"/>
            <a:endParaRPr lang="en-US" altLang="en-US" sz="2200" b="1">
              <a:solidFill>
                <a:srgbClr val="333399"/>
              </a:solidFill>
            </a:endParaRPr>
          </a:p>
          <a:p>
            <a:pPr eaLnBrk="1" hangingPunct="1"/>
            <a:r>
              <a:rPr lang="en-US" altLang="en-US" sz="2200" b="1">
                <a:solidFill>
                  <a:srgbClr val="333399"/>
                </a:solidFill>
              </a:rPr>
              <a:t>    in  =  fopen (“infile.dat”, “r”) ;</a:t>
            </a:r>
          </a:p>
          <a:p>
            <a:pPr eaLnBrk="1" hangingPunct="1"/>
            <a:r>
              <a:rPr lang="en-US" altLang="en-US" sz="2200" b="1">
                <a:solidFill>
                  <a:srgbClr val="333399"/>
                </a:solidFill>
              </a:rPr>
              <a:t>    out  =  fopen (“outfile.dat”, “w”) ;</a:t>
            </a:r>
          </a:p>
          <a:p>
            <a:pPr eaLnBrk="1" hangingPunct="1"/>
            <a:r>
              <a:rPr lang="en-US" altLang="en-US" sz="2200" b="1">
                <a:solidFill>
                  <a:srgbClr val="333399"/>
                </a:solidFill>
              </a:rPr>
              <a:t>  </a:t>
            </a:r>
          </a:p>
          <a:p>
            <a:pPr eaLnBrk="1" hangingPunct="1"/>
            <a:r>
              <a:rPr lang="en-US" altLang="en-US" sz="2200" b="1">
                <a:solidFill>
                  <a:srgbClr val="333399"/>
                </a:solidFill>
              </a:rPr>
              <a:t>    while   ((c = getc (in)) != EOF)</a:t>
            </a:r>
          </a:p>
          <a:p>
            <a:pPr eaLnBrk="1" hangingPunct="1"/>
            <a:r>
              <a:rPr lang="en-US" altLang="en-US" sz="2200" b="1">
                <a:solidFill>
                  <a:srgbClr val="333399"/>
                </a:solidFill>
              </a:rPr>
              <a:t>         putc (toupper (c), out);</a:t>
            </a:r>
          </a:p>
          <a:p>
            <a:pPr eaLnBrk="1" hangingPunct="1"/>
            <a:r>
              <a:rPr lang="en-US" altLang="en-US" sz="2200" b="1">
                <a:solidFill>
                  <a:srgbClr val="333399"/>
                </a:solidFill>
              </a:rPr>
              <a:t>    fclose (in) ;</a:t>
            </a:r>
          </a:p>
          <a:p>
            <a:pPr eaLnBrk="1" hangingPunct="1"/>
            <a:r>
              <a:rPr lang="en-US" altLang="en-US" sz="2200" b="1">
                <a:solidFill>
                  <a:srgbClr val="333399"/>
                </a:solidFill>
              </a:rPr>
              <a:t>    fclose (out) ;</a:t>
            </a:r>
          </a:p>
          <a:p>
            <a:pPr eaLnBrk="1" hangingPunct="1"/>
            <a:r>
              <a:rPr lang="en-US" altLang="en-US" sz="2200" b="1">
                <a:solidFill>
                  <a:srgbClr val="333399"/>
                </a:solidFill>
              </a:rPr>
              <a:t>}</a:t>
            </a:r>
          </a:p>
        </p:txBody>
      </p:sp>
    </p:spTree>
    <p:extLst>
      <p:ext uri="{BB962C8B-B14F-4D97-AF65-F5344CB8AC3E}">
        <p14:creationId xmlns:p14="http://schemas.microsoft.com/office/powerpoint/2010/main" val="34965868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lstStyle/>
          <a:p>
            <a:pPr eaLnBrk="1" hangingPunct="1"/>
            <a:r>
              <a:rPr lang="en-US" altLang="en-US" smtClean="0"/>
              <a:t>Contd.</a:t>
            </a:r>
          </a:p>
        </p:txBody>
      </p:sp>
      <p:sp>
        <p:nvSpPr>
          <p:cNvPr id="53252" name="Rectangle 3"/>
          <p:cNvSpPr>
            <a:spLocks noGrp="1" noChangeArrowheads="1"/>
          </p:cNvSpPr>
          <p:nvPr>
            <p:ph type="body" idx="1"/>
          </p:nvPr>
        </p:nvSpPr>
        <p:spPr/>
        <p:txBody>
          <a:bodyPr/>
          <a:lstStyle/>
          <a:p>
            <a:pPr eaLnBrk="1" hangingPunct="1"/>
            <a:r>
              <a:rPr lang="en-US" altLang="en-US" smtClean="0"/>
              <a:t>We can also use the file versions of </a:t>
            </a:r>
            <a:r>
              <a:rPr lang="en-US" altLang="en-US" smtClean="0">
                <a:solidFill>
                  <a:srgbClr val="CC0000"/>
                </a:solidFill>
              </a:rPr>
              <a:t>scanf</a:t>
            </a:r>
            <a:r>
              <a:rPr lang="en-US" altLang="en-US" smtClean="0"/>
              <a:t> and </a:t>
            </a:r>
            <a:r>
              <a:rPr lang="en-US" altLang="en-US" smtClean="0">
                <a:solidFill>
                  <a:srgbClr val="CC0000"/>
                </a:solidFill>
              </a:rPr>
              <a:t>printf</a:t>
            </a:r>
            <a:r>
              <a:rPr lang="en-US" altLang="en-US" smtClean="0"/>
              <a:t>, called </a:t>
            </a:r>
            <a:r>
              <a:rPr lang="en-US" altLang="en-US" smtClean="0">
                <a:solidFill>
                  <a:srgbClr val="CC0000"/>
                </a:solidFill>
              </a:rPr>
              <a:t>fscanf</a:t>
            </a:r>
            <a:r>
              <a:rPr lang="en-US" altLang="en-US" smtClean="0"/>
              <a:t> and </a:t>
            </a:r>
            <a:r>
              <a:rPr lang="en-US" altLang="en-US" smtClean="0">
                <a:solidFill>
                  <a:srgbClr val="CC0000"/>
                </a:solidFill>
              </a:rPr>
              <a:t>fprintf</a:t>
            </a:r>
            <a:r>
              <a:rPr lang="en-US" altLang="en-US" smtClean="0"/>
              <a:t>.</a:t>
            </a:r>
          </a:p>
          <a:p>
            <a:pPr eaLnBrk="1" hangingPunct="1"/>
            <a:r>
              <a:rPr lang="en-US" altLang="en-US" smtClean="0"/>
              <a:t>General format:</a:t>
            </a:r>
          </a:p>
          <a:p>
            <a:pPr lvl="1" eaLnBrk="1" hangingPunct="1">
              <a:buFont typeface="Wingdings" panose="05000000000000000000" pitchFamily="2" charset="2"/>
              <a:buNone/>
            </a:pPr>
            <a:r>
              <a:rPr lang="en-US" altLang="en-US" smtClean="0"/>
              <a:t>    </a:t>
            </a:r>
            <a:r>
              <a:rPr lang="en-US" altLang="en-US" smtClean="0">
                <a:solidFill>
                  <a:srgbClr val="CC0000"/>
                </a:solidFill>
              </a:rPr>
              <a:t>fscanf  (file_pointer, control_string, list) ;</a:t>
            </a:r>
          </a:p>
          <a:p>
            <a:pPr lvl="1" eaLnBrk="1" hangingPunct="1">
              <a:buFont typeface="Wingdings" panose="05000000000000000000" pitchFamily="2" charset="2"/>
              <a:buNone/>
            </a:pPr>
            <a:r>
              <a:rPr lang="en-US" altLang="en-US" smtClean="0">
                <a:solidFill>
                  <a:srgbClr val="CC0000"/>
                </a:solidFill>
              </a:rPr>
              <a:t>    fprintf  (file_pointer, control_string, list) ;</a:t>
            </a:r>
          </a:p>
          <a:p>
            <a:pPr eaLnBrk="1" hangingPunct="1"/>
            <a:r>
              <a:rPr lang="en-US" altLang="en-US" smtClean="0"/>
              <a:t>Examples:</a:t>
            </a:r>
          </a:p>
          <a:p>
            <a:pPr lvl="2" eaLnBrk="1" hangingPunct="1">
              <a:buFont typeface="Wingdings" panose="05000000000000000000" pitchFamily="2" charset="2"/>
              <a:buNone/>
            </a:pPr>
            <a:r>
              <a:rPr lang="en-US" altLang="en-US" smtClean="0"/>
              <a:t>fscanf  (fp, “%d %s %f”, &amp;roll, dept_code, &amp;cgpa) ;</a:t>
            </a:r>
          </a:p>
          <a:p>
            <a:pPr lvl="2" eaLnBrk="1" hangingPunct="1">
              <a:buFont typeface="Wingdings" panose="05000000000000000000" pitchFamily="2" charset="2"/>
              <a:buNone/>
            </a:pPr>
            <a:r>
              <a:rPr lang="en-US" altLang="en-US" smtClean="0"/>
              <a:t>fprintf  (out, “\nThe result is: %d”, xyz) ;</a:t>
            </a:r>
            <a:endParaRPr lang="en-US" altLang="en-US" smtClean="0">
              <a:solidFill>
                <a:srgbClr val="CC0000"/>
              </a:solidFill>
            </a:endParaRPr>
          </a:p>
        </p:txBody>
      </p:sp>
    </p:spTree>
    <p:extLst>
      <p:ext uri="{BB962C8B-B14F-4D97-AF65-F5344CB8AC3E}">
        <p14:creationId xmlns:p14="http://schemas.microsoft.com/office/powerpoint/2010/main" val="35863185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2209800" y="381000"/>
            <a:ext cx="7772400" cy="914400"/>
          </a:xfrm>
        </p:spPr>
        <p:txBody>
          <a:bodyPr/>
          <a:lstStyle/>
          <a:p>
            <a:pPr eaLnBrk="1" hangingPunct="1"/>
            <a:r>
              <a:rPr lang="en-US" altLang="en-US" sz="3800" b="1"/>
              <a:t>Contd.</a:t>
            </a:r>
          </a:p>
        </p:txBody>
      </p:sp>
      <p:sp>
        <p:nvSpPr>
          <p:cNvPr id="54276" name="Rectangle 3"/>
          <p:cNvSpPr>
            <a:spLocks noGrp="1" noChangeArrowheads="1"/>
          </p:cNvSpPr>
          <p:nvPr>
            <p:ph type="body" idx="1"/>
          </p:nvPr>
        </p:nvSpPr>
        <p:spPr>
          <a:xfrm>
            <a:off x="2057400" y="1371600"/>
            <a:ext cx="7848600" cy="5029200"/>
          </a:xfrm>
        </p:spPr>
        <p:txBody>
          <a:bodyPr/>
          <a:lstStyle/>
          <a:p>
            <a:pPr eaLnBrk="1" hangingPunct="1">
              <a:buFont typeface="Wingdings" panose="05000000000000000000" pitchFamily="2" charset="2"/>
              <a:buNone/>
            </a:pPr>
            <a:r>
              <a:rPr lang="en-US" altLang="en-US" b="1" smtClean="0">
                <a:latin typeface="Courier New" panose="02070309020205020404" pitchFamily="49" charset="0"/>
              </a:rPr>
              <a:t>fprintf</a:t>
            </a:r>
          </a:p>
          <a:p>
            <a:pPr lvl="2" eaLnBrk="1" hangingPunct="1"/>
            <a:r>
              <a:rPr lang="en-US" altLang="en-US" smtClean="0"/>
              <a:t>Used to print to a file</a:t>
            </a:r>
          </a:p>
          <a:p>
            <a:pPr lvl="2" eaLnBrk="1" hangingPunct="1"/>
            <a:r>
              <a:rPr lang="en-US" altLang="en-US" smtClean="0"/>
              <a:t>It is like printf, except first argument is a </a:t>
            </a:r>
            <a:r>
              <a:rPr lang="en-US" altLang="en-US" b="1" smtClean="0">
                <a:latin typeface="Courier New" panose="02070309020205020404" pitchFamily="49" charset="0"/>
              </a:rPr>
              <a:t>FILE</a:t>
            </a:r>
            <a:r>
              <a:rPr lang="en-US" altLang="en-US" smtClean="0"/>
              <a:t> pointer (pointer to the file you want to print in)</a:t>
            </a:r>
          </a:p>
        </p:txBody>
      </p:sp>
    </p:spTree>
    <p:extLst>
      <p:ext uri="{BB962C8B-B14F-4D97-AF65-F5344CB8AC3E}">
        <p14:creationId xmlns:p14="http://schemas.microsoft.com/office/powerpoint/2010/main" val="24859175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p:txBody>
          <a:bodyPr/>
          <a:lstStyle/>
          <a:p>
            <a:pPr eaLnBrk="1" hangingPunct="1"/>
            <a:r>
              <a:rPr lang="en-US" altLang="en-US" smtClean="0"/>
              <a:t>Some Points</a:t>
            </a:r>
          </a:p>
        </p:txBody>
      </p:sp>
      <p:sp>
        <p:nvSpPr>
          <p:cNvPr id="55300" name="Rectangle 3"/>
          <p:cNvSpPr>
            <a:spLocks noGrp="1" noChangeArrowheads="1"/>
          </p:cNvSpPr>
          <p:nvPr>
            <p:ph type="body" idx="1"/>
          </p:nvPr>
        </p:nvSpPr>
        <p:spPr>
          <a:xfrm>
            <a:off x="2209800" y="1371600"/>
            <a:ext cx="7924800" cy="4724400"/>
          </a:xfrm>
        </p:spPr>
        <p:txBody>
          <a:bodyPr/>
          <a:lstStyle/>
          <a:p>
            <a:pPr eaLnBrk="1" hangingPunct="1"/>
            <a:r>
              <a:rPr lang="en-US" altLang="en-US" smtClean="0"/>
              <a:t>How to check EOF condition when using </a:t>
            </a:r>
            <a:r>
              <a:rPr lang="en-US" altLang="en-US" smtClean="0">
                <a:solidFill>
                  <a:srgbClr val="CC0000"/>
                </a:solidFill>
              </a:rPr>
              <a:t>fscanf</a:t>
            </a:r>
            <a:r>
              <a:rPr lang="en-US" altLang="en-US" smtClean="0"/>
              <a:t>?</a:t>
            </a:r>
          </a:p>
          <a:p>
            <a:pPr lvl="1" eaLnBrk="1" hangingPunct="1"/>
            <a:r>
              <a:rPr lang="en-US" altLang="en-US" smtClean="0"/>
              <a:t>Use the function </a:t>
            </a:r>
            <a:r>
              <a:rPr lang="en-US" altLang="en-US" smtClean="0">
                <a:solidFill>
                  <a:srgbClr val="CC0000"/>
                </a:solidFill>
              </a:rPr>
              <a:t>feof</a:t>
            </a:r>
            <a:endParaRPr lang="en-US" altLang="en-US" smtClean="0"/>
          </a:p>
          <a:p>
            <a:pPr lvl="2" eaLnBrk="1" hangingPunct="1">
              <a:buFont typeface="Wingdings" panose="05000000000000000000" pitchFamily="2" charset="2"/>
              <a:buNone/>
            </a:pPr>
            <a:r>
              <a:rPr lang="en-US" altLang="en-US" smtClean="0"/>
              <a:t>    if   (feof (fp))</a:t>
            </a:r>
          </a:p>
          <a:p>
            <a:pPr lvl="2" eaLnBrk="1" hangingPunct="1">
              <a:buFont typeface="Wingdings" panose="05000000000000000000" pitchFamily="2" charset="2"/>
              <a:buNone/>
            </a:pPr>
            <a:r>
              <a:rPr lang="en-US" altLang="en-US" smtClean="0"/>
              <a:t>        printf  (“\n Reached end of file”) ;</a:t>
            </a:r>
          </a:p>
          <a:p>
            <a:pPr eaLnBrk="1" hangingPunct="1"/>
            <a:r>
              <a:rPr lang="en-US" altLang="en-US" smtClean="0"/>
              <a:t>How to check successful open?</a:t>
            </a:r>
          </a:p>
          <a:p>
            <a:pPr lvl="1" eaLnBrk="1" hangingPunct="1"/>
            <a:r>
              <a:rPr lang="en-US" altLang="en-US" smtClean="0"/>
              <a:t>For opening in “r” mode, the file must exist.</a:t>
            </a:r>
          </a:p>
          <a:p>
            <a:pPr lvl="2" eaLnBrk="1" hangingPunct="1">
              <a:buFont typeface="Wingdings" panose="05000000000000000000" pitchFamily="2" charset="2"/>
              <a:buNone/>
            </a:pPr>
            <a:r>
              <a:rPr lang="en-US" altLang="en-US" smtClean="0"/>
              <a:t>    if   (fp == NULL)</a:t>
            </a:r>
          </a:p>
          <a:p>
            <a:pPr lvl="2" eaLnBrk="1" hangingPunct="1">
              <a:buFont typeface="Wingdings" panose="05000000000000000000" pitchFamily="2" charset="2"/>
              <a:buNone/>
            </a:pPr>
            <a:r>
              <a:rPr lang="en-US" altLang="en-US" smtClean="0"/>
              <a:t>        printf  (“\n Unable to open file”) ;</a:t>
            </a:r>
          </a:p>
        </p:txBody>
      </p:sp>
    </p:spTree>
    <p:extLst>
      <p:ext uri="{BB962C8B-B14F-4D97-AF65-F5344CB8AC3E}">
        <p14:creationId xmlns:p14="http://schemas.microsoft.com/office/powerpoint/2010/main" val="9195580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1981200" y="277814"/>
            <a:ext cx="8229600" cy="485775"/>
          </a:xfrm>
        </p:spPr>
        <p:txBody>
          <a:bodyPr>
            <a:normAutofit fontScale="90000"/>
          </a:bodyPr>
          <a:lstStyle/>
          <a:p>
            <a:pPr eaLnBrk="1" hangingPunct="1"/>
            <a:r>
              <a:rPr lang="en-US" altLang="en-US" sz="3800"/>
              <a:t>fread( ) and fwrite( )</a:t>
            </a:r>
          </a:p>
        </p:txBody>
      </p:sp>
      <p:sp>
        <p:nvSpPr>
          <p:cNvPr id="56324" name="Rectangle 3"/>
          <p:cNvSpPr>
            <a:spLocks noGrp="1" noChangeArrowheads="1"/>
          </p:cNvSpPr>
          <p:nvPr>
            <p:ph type="body" idx="1"/>
          </p:nvPr>
        </p:nvSpPr>
        <p:spPr>
          <a:xfrm>
            <a:off x="1752600" y="990600"/>
            <a:ext cx="8610600" cy="5486400"/>
          </a:xfrm>
        </p:spPr>
        <p:txBody>
          <a:bodyPr/>
          <a:lstStyle/>
          <a:p>
            <a:pPr eaLnBrk="1" hangingPunct="1"/>
            <a:endParaRPr lang="en-US" altLang="en-US" sz="2100"/>
          </a:p>
          <a:p>
            <a:pPr eaLnBrk="1" hangingPunct="1">
              <a:buFont typeface="Wingdings" panose="05000000000000000000" pitchFamily="2" charset="2"/>
              <a:buNone/>
            </a:pPr>
            <a:r>
              <a:rPr lang="en-US" altLang="en-US" sz="2100">
                <a:solidFill>
                  <a:srgbClr val="FF0000"/>
                </a:solidFill>
              </a:rPr>
              <a:t>size_t </a:t>
            </a:r>
            <a:r>
              <a:rPr lang="en-US" altLang="en-US" sz="2000">
                <a:solidFill>
                  <a:srgbClr val="3399FF"/>
                </a:solidFill>
              </a:rPr>
              <a:t>fread</a:t>
            </a:r>
            <a:r>
              <a:rPr lang="en-US" altLang="en-US" sz="2100">
                <a:solidFill>
                  <a:srgbClr val="FF0000"/>
                </a:solidFill>
              </a:rPr>
              <a:t>(void </a:t>
            </a:r>
            <a:r>
              <a:rPr lang="en-US" altLang="en-US" sz="2100">
                <a:solidFill>
                  <a:srgbClr val="000066"/>
                </a:solidFill>
              </a:rPr>
              <a:t>*buffer</a:t>
            </a:r>
            <a:r>
              <a:rPr lang="en-US" altLang="en-US" sz="2100">
                <a:solidFill>
                  <a:srgbClr val="FF0000"/>
                </a:solidFill>
              </a:rPr>
              <a:t>, size_t </a:t>
            </a:r>
            <a:r>
              <a:rPr lang="en-US" altLang="en-US" sz="2100">
                <a:solidFill>
                  <a:srgbClr val="000066"/>
                </a:solidFill>
              </a:rPr>
              <a:t>numbytes</a:t>
            </a:r>
            <a:r>
              <a:rPr lang="en-US" altLang="en-US" sz="2100">
                <a:solidFill>
                  <a:srgbClr val="FF0000"/>
                </a:solidFill>
              </a:rPr>
              <a:t>, size_t </a:t>
            </a:r>
            <a:r>
              <a:rPr lang="en-US" altLang="en-US" sz="2100">
                <a:solidFill>
                  <a:srgbClr val="000066"/>
                </a:solidFill>
              </a:rPr>
              <a:t>count</a:t>
            </a:r>
            <a:r>
              <a:rPr lang="en-US" altLang="en-US" sz="2100">
                <a:solidFill>
                  <a:srgbClr val="FF0000"/>
                </a:solidFill>
              </a:rPr>
              <a:t>, FILE *</a:t>
            </a:r>
            <a:r>
              <a:rPr lang="en-US" altLang="en-US" sz="2100">
                <a:solidFill>
                  <a:srgbClr val="000066"/>
                </a:solidFill>
              </a:rPr>
              <a:t>a_file</a:t>
            </a:r>
            <a:r>
              <a:rPr lang="en-US" altLang="en-US" sz="2100">
                <a:solidFill>
                  <a:srgbClr val="FF0000"/>
                </a:solidFill>
              </a:rPr>
              <a:t>);</a:t>
            </a:r>
            <a:br>
              <a:rPr lang="en-US" altLang="en-US" sz="2100">
                <a:solidFill>
                  <a:srgbClr val="FF0000"/>
                </a:solidFill>
              </a:rPr>
            </a:br>
            <a:endParaRPr lang="en-US" altLang="en-US" sz="2100">
              <a:solidFill>
                <a:srgbClr val="FF0000"/>
              </a:solidFill>
            </a:endParaRPr>
          </a:p>
          <a:p>
            <a:pPr eaLnBrk="1" hangingPunct="1">
              <a:buFont typeface="Wingdings" panose="05000000000000000000" pitchFamily="2" charset="2"/>
              <a:buNone/>
            </a:pPr>
            <a:r>
              <a:rPr lang="en-US" altLang="en-US" sz="2400">
                <a:solidFill>
                  <a:srgbClr val="FF0000"/>
                </a:solidFill>
              </a:rPr>
              <a:t>size_t </a:t>
            </a:r>
            <a:r>
              <a:rPr lang="en-US" altLang="en-US" sz="2400">
                <a:solidFill>
                  <a:srgbClr val="3399FF"/>
                </a:solidFill>
              </a:rPr>
              <a:t>fwrite</a:t>
            </a:r>
            <a:r>
              <a:rPr lang="en-US" altLang="en-US" sz="2400">
                <a:solidFill>
                  <a:srgbClr val="FF0000"/>
                </a:solidFill>
              </a:rPr>
              <a:t>(void *</a:t>
            </a:r>
            <a:r>
              <a:rPr lang="en-US" altLang="en-US" sz="2400">
                <a:solidFill>
                  <a:srgbClr val="000066"/>
                </a:solidFill>
              </a:rPr>
              <a:t>buffer</a:t>
            </a:r>
            <a:r>
              <a:rPr lang="en-US" altLang="en-US" sz="2400">
                <a:solidFill>
                  <a:srgbClr val="FF0000"/>
                </a:solidFill>
              </a:rPr>
              <a:t>, size_t </a:t>
            </a:r>
            <a:r>
              <a:rPr lang="en-US" altLang="en-US" sz="2400">
                <a:solidFill>
                  <a:srgbClr val="000066"/>
                </a:solidFill>
              </a:rPr>
              <a:t>numbytes</a:t>
            </a:r>
            <a:r>
              <a:rPr lang="en-US" altLang="en-US" sz="2400">
                <a:solidFill>
                  <a:srgbClr val="FF0000"/>
                </a:solidFill>
              </a:rPr>
              <a:t>, size_t </a:t>
            </a:r>
            <a:r>
              <a:rPr lang="en-US" altLang="en-US" sz="2400">
                <a:solidFill>
                  <a:srgbClr val="000066"/>
                </a:solidFill>
              </a:rPr>
              <a:t>count</a:t>
            </a:r>
            <a:r>
              <a:rPr lang="en-US" altLang="en-US" sz="2400">
                <a:solidFill>
                  <a:srgbClr val="FF0000"/>
                </a:solidFill>
              </a:rPr>
              <a:t>, FILE *</a:t>
            </a:r>
            <a:r>
              <a:rPr lang="en-US" altLang="en-US" sz="2400">
                <a:solidFill>
                  <a:srgbClr val="000066"/>
                </a:solidFill>
              </a:rPr>
              <a:t>a_file</a:t>
            </a:r>
            <a:r>
              <a:rPr lang="en-US" altLang="en-US" sz="2400">
                <a:solidFill>
                  <a:srgbClr val="FF0000"/>
                </a:solidFill>
              </a:rPr>
              <a:t>);</a:t>
            </a:r>
            <a:br>
              <a:rPr lang="en-US" altLang="en-US" sz="2400">
                <a:solidFill>
                  <a:srgbClr val="FF0000"/>
                </a:solidFill>
              </a:rPr>
            </a:br>
            <a:endParaRPr lang="en-US" altLang="en-US" sz="2000">
              <a:solidFill>
                <a:srgbClr val="FF0000"/>
              </a:solidFill>
            </a:endParaRPr>
          </a:p>
          <a:p>
            <a:pPr lvl="1" eaLnBrk="1" hangingPunct="1"/>
            <a:r>
              <a:rPr lang="en-US" altLang="en-US" sz="2200"/>
              <a:t>Buffer in fread is a pointer to a region of memory that will receive the data  from the file. Buffer in fwrite() is a pointer to the information that will be written to the file.</a:t>
            </a:r>
          </a:p>
          <a:p>
            <a:pPr lvl="1" eaLnBrk="1" hangingPunct="1"/>
            <a:r>
              <a:rPr lang="en-US" altLang="en-US" sz="2200"/>
              <a:t> The second argument is the size of the element; it is in bytes. For example, if you have an array of characters, you would want to read it in one byte chunks, so </a:t>
            </a:r>
            <a:r>
              <a:rPr lang="en-US" altLang="en-US" sz="2200">
                <a:solidFill>
                  <a:srgbClr val="000066"/>
                </a:solidFill>
              </a:rPr>
              <a:t>numbytes</a:t>
            </a:r>
            <a:r>
              <a:rPr lang="en-US" altLang="en-US" sz="2200"/>
              <a:t> is one. You can use the sizeof operator to get the size of the various datatypes;  for example, if you have a variable, int x; you can get the size of x with sizeof(x);</a:t>
            </a:r>
          </a:p>
        </p:txBody>
      </p:sp>
    </p:spTree>
    <p:extLst>
      <p:ext uri="{BB962C8B-B14F-4D97-AF65-F5344CB8AC3E}">
        <p14:creationId xmlns:p14="http://schemas.microsoft.com/office/powerpoint/2010/main" val="1369328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a:lstStyle/>
          <a:p>
            <a:pPr eaLnBrk="1" hangingPunct="1"/>
            <a:r>
              <a:rPr lang="en-US" altLang="en-US" smtClean="0"/>
              <a:t>Contd..</a:t>
            </a:r>
          </a:p>
        </p:txBody>
      </p:sp>
      <p:sp>
        <p:nvSpPr>
          <p:cNvPr id="57348" name="Rectangle 3"/>
          <p:cNvSpPr>
            <a:spLocks noGrp="1" noChangeArrowheads="1"/>
          </p:cNvSpPr>
          <p:nvPr>
            <p:ph type="body" idx="1"/>
          </p:nvPr>
        </p:nvSpPr>
        <p:spPr/>
        <p:txBody>
          <a:bodyPr/>
          <a:lstStyle/>
          <a:p>
            <a:pPr lvl="1" eaLnBrk="1" hangingPunct="1"/>
            <a:r>
              <a:rPr lang="en-US" altLang="en-US"/>
              <a:t>The third argument is simply how many elements you want to read or write; for example, if you pass a 100 element array</a:t>
            </a:r>
          </a:p>
          <a:p>
            <a:pPr lvl="1" eaLnBrk="1" hangingPunct="1"/>
            <a:r>
              <a:rPr lang="en-US" altLang="en-US"/>
              <a:t>The final argument is simply the file pointer </a:t>
            </a:r>
          </a:p>
          <a:p>
            <a:pPr lvl="1" eaLnBrk="1" hangingPunct="1"/>
            <a:r>
              <a:rPr lang="en-US" altLang="en-US"/>
              <a:t>Size_t is an unsigned integer.</a:t>
            </a:r>
          </a:p>
          <a:p>
            <a:pPr lvl="1" eaLnBrk="1" hangingPunct="1"/>
            <a:r>
              <a:rPr lang="en-US" altLang="en-US"/>
              <a:t>fread()  returns number of items read and fwrite() returns number of items written </a:t>
            </a:r>
          </a:p>
          <a:p>
            <a:pPr lvl="1" eaLnBrk="1" hangingPunct="1"/>
            <a:r>
              <a:rPr lang="en-US" altLang="en-US"/>
              <a:t>To check to ensure the end of file was reached, use the feof function, which accepts a FILE pointer and returns true if the end of the file has been reached. </a:t>
            </a:r>
          </a:p>
          <a:p>
            <a:pPr eaLnBrk="1" hangingPunct="1"/>
            <a:endParaRPr lang="en-US" altLang="en-US" sz="2500"/>
          </a:p>
        </p:txBody>
      </p:sp>
    </p:spTree>
    <p:extLst>
      <p:ext uri="{BB962C8B-B14F-4D97-AF65-F5344CB8AC3E}">
        <p14:creationId xmlns:p14="http://schemas.microsoft.com/office/powerpoint/2010/main" val="14158916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1981200" y="277813"/>
            <a:ext cx="8229600" cy="608012"/>
          </a:xfrm>
        </p:spPr>
        <p:txBody>
          <a:bodyPr/>
          <a:lstStyle/>
          <a:p>
            <a:pPr eaLnBrk="1" hangingPunct="1"/>
            <a:r>
              <a:rPr lang="en-US" altLang="en-US" sz="3400" b="1"/>
              <a:t>Example: Merge two files</a:t>
            </a:r>
          </a:p>
        </p:txBody>
      </p:sp>
      <p:sp>
        <p:nvSpPr>
          <p:cNvPr id="58372" name="Rectangle 3"/>
          <p:cNvSpPr>
            <a:spLocks noGrp="1" noChangeArrowheads="1"/>
          </p:cNvSpPr>
          <p:nvPr>
            <p:ph type="body" idx="1"/>
          </p:nvPr>
        </p:nvSpPr>
        <p:spPr>
          <a:xfrm>
            <a:off x="2209800" y="1371600"/>
            <a:ext cx="7772400" cy="4724400"/>
          </a:xfrm>
        </p:spPr>
        <p:txBody>
          <a:bodyPr/>
          <a:lstStyle/>
          <a:p>
            <a:pPr eaLnBrk="1" hangingPunct="1">
              <a:buClr>
                <a:schemeClr val="tx1"/>
              </a:buClr>
              <a:buFont typeface="Wingdings" panose="05000000000000000000" pitchFamily="2" charset="2"/>
              <a:buNone/>
            </a:pPr>
            <a:r>
              <a:rPr lang="en-US" altLang="en-US" sz="1700">
                <a:latin typeface="Courier New" panose="02070309020205020404" pitchFamily="49" charset="0"/>
              </a:rPr>
              <a:t>#include &lt;stdio.h&gt;</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int main()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 *fileA,  /* first input file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*fileB,  /* second input file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*fileC; /*  output file to be created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int num1,  /* number to be read from first file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num2;  /* number to be read from second file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int f1, f2;</a:t>
            </a:r>
          </a:p>
          <a:p>
            <a:pPr eaLnBrk="1" hangingPunct="1">
              <a:buClr>
                <a:schemeClr val="tx1"/>
              </a:buClr>
              <a:buFont typeface="Wingdings" panose="05000000000000000000" pitchFamily="2" charset="2"/>
              <a:buNone/>
            </a:pPr>
            <a:endParaRPr lang="en-US" altLang="en-US" sz="1700">
              <a:latin typeface="Courier New" panose="02070309020205020404" pitchFamily="49" charset="0"/>
            </a:endParaRPr>
          </a:p>
          <a:p>
            <a:pPr eaLnBrk="1" hangingPunct="1">
              <a:buClr>
                <a:schemeClr val="tx1"/>
              </a:buClr>
              <a:buFont typeface="Wingdings" panose="05000000000000000000" pitchFamily="2" charset="2"/>
              <a:buNone/>
            </a:pPr>
            <a:r>
              <a:rPr lang="en-US" altLang="en-US" sz="1700">
                <a:latin typeface="Courier New" panose="02070309020205020404" pitchFamily="49" charset="0"/>
              </a:rPr>
              <a:t>   /* Open files for processing */</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fileA = fopen("class1.txt","r");</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fileB = fopen("class2.txt","r");</a:t>
            </a:r>
          </a:p>
          <a:p>
            <a:pPr eaLnBrk="1" hangingPunct="1">
              <a:buClr>
                <a:schemeClr val="tx1"/>
              </a:buClr>
              <a:buFont typeface="Wingdings" panose="05000000000000000000" pitchFamily="2" charset="2"/>
              <a:buNone/>
            </a:pPr>
            <a:r>
              <a:rPr lang="en-US" altLang="en-US" sz="1700">
                <a:latin typeface="Courier New" panose="02070309020205020404" pitchFamily="49" charset="0"/>
              </a:rPr>
              <a:t>   fileC = fopen("class.txt","w");</a:t>
            </a:r>
          </a:p>
        </p:txBody>
      </p:sp>
    </p:spTree>
    <p:extLst>
      <p:ext uri="{BB962C8B-B14F-4D97-AF65-F5344CB8AC3E}">
        <p14:creationId xmlns:p14="http://schemas.microsoft.com/office/powerpoint/2010/main" val="33901804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1905000" y="609600"/>
            <a:ext cx="8534400" cy="6019800"/>
          </a:xfrm>
        </p:spPr>
        <p:txBody>
          <a:bodyPr/>
          <a:lstStyle/>
          <a:p>
            <a:pPr eaLnBrk="1" hangingPunct="1"/>
            <a:r>
              <a:rPr lang="en-US" altLang="en-US" sz="1700"/>
              <a:t> </a:t>
            </a:r>
            <a:r>
              <a:rPr lang="en-US" altLang="en-US" sz="1700">
                <a:latin typeface="Courier New" panose="02070309020205020404" pitchFamily="49" charset="0"/>
              </a:rPr>
              <a:t>/* As long as there are numbers in both files, read and compare numbersone by one. Write the smaller number to the output file and read the next number in the file from which the smaller number is read. */</a:t>
            </a:r>
            <a:br>
              <a:rPr lang="en-US" altLang="en-US" sz="1700">
                <a:latin typeface="Courier New" panose="02070309020205020404" pitchFamily="49" charset="0"/>
              </a:rPr>
            </a:br>
            <a:r>
              <a:rPr lang="en-US" altLang="en-US" sz="1700">
                <a:latin typeface="Courier New" panose="02070309020205020404" pitchFamily="49" charset="0"/>
              </a:rPr>
              <a:t/>
            </a:r>
            <a:br>
              <a:rPr lang="en-US" altLang="en-US" sz="1700">
                <a:latin typeface="Courier New" panose="02070309020205020404" pitchFamily="49" charset="0"/>
              </a:rPr>
            </a:br>
            <a:r>
              <a:rPr lang="en-US" altLang="en-US" sz="1700">
                <a:latin typeface="Courier New" panose="02070309020205020404" pitchFamily="49" charset="0"/>
              </a:rPr>
              <a:t>   f1 = fscanf(fileA, "%d", &amp;num1);</a:t>
            </a:r>
            <a:br>
              <a:rPr lang="en-US" altLang="en-US" sz="1700">
                <a:latin typeface="Courier New" panose="02070309020205020404" pitchFamily="49" charset="0"/>
              </a:rPr>
            </a:br>
            <a:r>
              <a:rPr lang="en-US" altLang="en-US" sz="1700">
                <a:latin typeface="Courier New" panose="02070309020205020404" pitchFamily="49" charset="0"/>
              </a:rPr>
              <a:t>   f2 = fscanf(fileB, "%d", &amp;num2);</a:t>
            </a:r>
            <a:br>
              <a:rPr lang="en-US" altLang="en-US" sz="1700">
                <a:latin typeface="Courier New" panose="02070309020205020404" pitchFamily="49" charset="0"/>
              </a:rPr>
            </a:br>
            <a:r>
              <a:rPr lang="en-US" altLang="en-US" sz="1700">
                <a:latin typeface="Courier New" panose="02070309020205020404" pitchFamily="49" charset="0"/>
              </a:rPr>
              <a:t/>
            </a:r>
            <a:br>
              <a:rPr lang="en-US" altLang="en-US" sz="1700">
                <a:latin typeface="Courier New" panose="02070309020205020404" pitchFamily="49" charset="0"/>
              </a:rPr>
            </a:br>
            <a:r>
              <a:rPr lang="en-US" altLang="en-US" sz="1700">
                <a:latin typeface="Courier New" panose="02070309020205020404" pitchFamily="49" charset="0"/>
              </a:rPr>
              <a:t>   while ((f1!=EOF) &amp;&amp; (f2!=EOF)){</a:t>
            </a:r>
            <a:br>
              <a:rPr lang="en-US" altLang="en-US" sz="1700">
                <a:latin typeface="Courier New" panose="02070309020205020404" pitchFamily="49" charset="0"/>
              </a:rPr>
            </a:br>
            <a:r>
              <a:rPr lang="en-US" altLang="en-US" sz="1700">
                <a:latin typeface="Courier New" panose="02070309020205020404" pitchFamily="49" charset="0"/>
              </a:rPr>
              <a:t>      if (num1 &lt; num2){        </a:t>
            </a:r>
            <a:br>
              <a:rPr lang="en-US" altLang="en-US" sz="1700">
                <a:latin typeface="Courier New" panose="02070309020205020404" pitchFamily="49" charset="0"/>
              </a:rPr>
            </a:br>
            <a:r>
              <a:rPr lang="en-US" altLang="en-US" sz="1700">
                <a:latin typeface="Courier New" panose="02070309020205020404" pitchFamily="49" charset="0"/>
              </a:rPr>
              <a:t>         fprintf(fileC,"%d\n", num1);</a:t>
            </a:r>
            <a:br>
              <a:rPr lang="en-US" altLang="en-US" sz="1700">
                <a:latin typeface="Courier New" panose="02070309020205020404" pitchFamily="49" charset="0"/>
              </a:rPr>
            </a:br>
            <a:r>
              <a:rPr lang="en-US" altLang="en-US" sz="1700">
                <a:latin typeface="Courier New" panose="02070309020205020404" pitchFamily="49" charset="0"/>
              </a:rPr>
              <a:t>         f1 = fscanf(fileA, "%d", &amp;num1);</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r>
              <a:rPr lang="en-US" altLang="en-US" sz="1700">
                <a:latin typeface="Courier New" panose="02070309020205020404" pitchFamily="49" charset="0"/>
              </a:rPr>
              <a:t>      else if (num2 &lt; num1) { </a:t>
            </a:r>
            <a:br>
              <a:rPr lang="en-US" altLang="en-US" sz="1700">
                <a:latin typeface="Courier New" panose="02070309020205020404" pitchFamily="49" charset="0"/>
              </a:rPr>
            </a:br>
            <a:r>
              <a:rPr lang="en-US" altLang="en-US" sz="1700">
                <a:latin typeface="Courier New" panose="02070309020205020404" pitchFamily="49" charset="0"/>
              </a:rPr>
              <a:t>         fprintf(fileC,"%d\n", num2);</a:t>
            </a:r>
            <a:br>
              <a:rPr lang="en-US" altLang="en-US" sz="1700">
                <a:latin typeface="Courier New" panose="02070309020205020404" pitchFamily="49" charset="0"/>
              </a:rPr>
            </a:br>
            <a:r>
              <a:rPr lang="en-US" altLang="en-US" sz="1700">
                <a:latin typeface="Courier New" panose="02070309020205020404" pitchFamily="49" charset="0"/>
              </a:rPr>
              <a:t>         f2 = fscanf(fileB, "%d", &amp;num2);</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r>
              <a:rPr lang="en-US" altLang="en-US" sz="1700">
                <a:latin typeface="Courier New" panose="02070309020205020404" pitchFamily="49" charset="0"/>
              </a:rPr>
              <a:t>      else {  /* numbs are equal:read from both files */</a:t>
            </a:r>
            <a:br>
              <a:rPr lang="en-US" altLang="en-US" sz="1700">
                <a:latin typeface="Courier New" panose="02070309020205020404" pitchFamily="49" charset="0"/>
              </a:rPr>
            </a:br>
            <a:r>
              <a:rPr lang="en-US" altLang="en-US" sz="1700">
                <a:latin typeface="Courier New" panose="02070309020205020404" pitchFamily="49" charset="0"/>
              </a:rPr>
              <a:t>         fprintf(fileC,"%d\n", num1);</a:t>
            </a:r>
            <a:br>
              <a:rPr lang="en-US" altLang="en-US" sz="1700">
                <a:latin typeface="Courier New" panose="02070309020205020404" pitchFamily="49" charset="0"/>
              </a:rPr>
            </a:br>
            <a:r>
              <a:rPr lang="en-US" altLang="en-US" sz="1700">
                <a:latin typeface="Courier New" panose="02070309020205020404" pitchFamily="49" charset="0"/>
              </a:rPr>
              <a:t>         f1 = fscanf(fileA, "%d", &amp;num1);</a:t>
            </a:r>
            <a:br>
              <a:rPr lang="en-US" altLang="en-US" sz="1700">
                <a:latin typeface="Courier New" panose="02070309020205020404" pitchFamily="49" charset="0"/>
              </a:rPr>
            </a:br>
            <a:r>
              <a:rPr lang="en-US" altLang="en-US" sz="1700">
                <a:latin typeface="Courier New" panose="02070309020205020404" pitchFamily="49" charset="0"/>
              </a:rPr>
              <a:t>         f2 = fscanf(fileB, "%d", &amp;num2);</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endParaRPr lang="en-US" altLang="en-US" sz="1700">
              <a:latin typeface="Courier New" panose="02070309020205020404" pitchFamily="49" charset="0"/>
            </a:endParaRPr>
          </a:p>
        </p:txBody>
      </p:sp>
    </p:spTree>
    <p:extLst>
      <p:ext uri="{BB962C8B-B14F-4D97-AF65-F5344CB8AC3E}">
        <p14:creationId xmlns:p14="http://schemas.microsoft.com/office/powerpoint/2010/main" val="41977258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1981200" y="609600"/>
            <a:ext cx="8458200" cy="6019800"/>
          </a:xfrm>
        </p:spPr>
        <p:txBody>
          <a:bodyPr/>
          <a:lstStyle/>
          <a:p>
            <a:pPr eaLnBrk="1" hangingPunct="1"/>
            <a:r>
              <a:rPr lang="en-US" altLang="en-US" sz="1700">
                <a:latin typeface="Courier New" panose="02070309020205020404" pitchFamily="49" charset="0"/>
              </a:rPr>
              <a:t>   while (f1!=EOF){/* if reached end of second file, read </a:t>
            </a:r>
            <a:br>
              <a:rPr lang="en-US" altLang="en-US" sz="1700">
                <a:latin typeface="Courier New" panose="02070309020205020404" pitchFamily="49" charset="0"/>
              </a:rPr>
            </a:br>
            <a:r>
              <a:rPr lang="en-US" altLang="en-US" sz="1700">
                <a:latin typeface="Courier New" panose="02070309020205020404" pitchFamily="49" charset="0"/>
              </a:rPr>
              <a:t>          the remaining numbers from first file and write to   </a:t>
            </a:r>
            <a:br>
              <a:rPr lang="en-US" altLang="en-US" sz="1700">
                <a:latin typeface="Courier New" panose="02070309020205020404" pitchFamily="49" charset="0"/>
              </a:rPr>
            </a:br>
            <a:r>
              <a:rPr lang="en-US" altLang="en-US" sz="1700">
                <a:latin typeface="Courier New" panose="02070309020205020404" pitchFamily="49" charset="0"/>
              </a:rPr>
              <a:t>          output file */</a:t>
            </a:r>
            <a:br>
              <a:rPr lang="en-US" altLang="en-US" sz="1700">
                <a:latin typeface="Courier New" panose="02070309020205020404" pitchFamily="49" charset="0"/>
              </a:rPr>
            </a:br>
            <a:r>
              <a:rPr lang="en-US" altLang="en-US" sz="1700">
                <a:latin typeface="Courier New" panose="02070309020205020404" pitchFamily="49" charset="0"/>
              </a:rPr>
              <a:t>      fprintf(fileC,"%d\n", num1);</a:t>
            </a:r>
            <a:br>
              <a:rPr lang="en-US" altLang="en-US" sz="1700">
                <a:latin typeface="Courier New" panose="02070309020205020404" pitchFamily="49" charset="0"/>
              </a:rPr>
            </a:br>
            <a:r>
              <a:rPr lang="en-US" altLang="en-US" sz="1700">
                <a:latin typeface="Courier New" panose="02070309020205020404" pitchFamily="49" charset="0"/>
              </a:rPr>
              <a:t>      f1 = fscanf(fileA, "%d", &amp;num1);</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r>
              <a:rPr lang="en-US" altLang="en-US" sz="1700">
                <a:latin typeface="Courier New" panose="02070309020205020404" pitchFamily="49" charset="0"/>
              </a:rPr>
              <a:t>   while (f2!=EOF){ if reached the end of first file, read </a:t>
            </a:r>
            <a:br>
              <a:rPr lang="en-US" altLang="en-US" sz="1700">
                <a:latin typeface="Courier New" panose="02070309020205020404" pitchFamily="49" charset="0"/>
              </a:rPr>
            </a:br>
            <a:r>
              <a:rPr lang="en-US" altLang="en-US" sz="1700">
                <a:latin typeface="Courier New" panose="02070309020205020404" pitchFamily="49" charset="0"/>
              </a:rPr>
              <a:t>          the remaining numbers from second file and write </a:t>
            </a:r>
            <a:br>
              <a:rPr lang="en-US" altLang="en-US" sz="1700">
                <a:latin typeface="Courier New" panose="02070309020205020404" pitchFamily="49" charset="0"/>
              </a:rPr>
            </a:br>
            <a:r>
              <a:rPr lang="en-US" altLang="en-US" sz="1700">
                <a:latin typeface="Courier New" panose="02070309020205020404" pitchFamily="49" charset="0"/>
              </a:rPr>
              <a:t>          to output file */</a:t>
            </a:r>
            <a:br>
              <a:rPr lang="en-US" altLang="en-US" sz="1700">
                <a:latin typeface="Courier New" panose="02070309020205020404" pitchFamily="49" charset="0"/>
              </a:rPr>
            </a:br>
            <a:r>
              <a:rPr lang="en-US" altLang="en-US" sz="1700">
                <a:latin typeface="Courier New" panose="02070309020205020404" pitchFamily="49" charset="0"/>
              </a:rPr>
              <a:t>      fprintf(fileC,"%d\n", num2);</a:t>
            </a:r>
            <a:br>
              <a:rPr lang="en-US" altLang="en-US" sz="1700">
                <a:latin typeface="Courier New" panose="02070309020205020404" pitchFamily="49" charset="0"/>
              </a:rPr>
            </a:br>
            <a:r>
              <a:rPr lang="en-US" altLang="en-US" sz="1700">
                <a:latin typeface="Courier New" panose="02070309020205020404" pitchFamily="49" charset="0"/>
              </a:rPr>
              <a:t>      f2 = fscanf(fileB, "%d", &amp;num2);</a:t>
            </a:r>
            <a:br>
              <a:rPr lang="en-US" altLang="en-US" sz="1700">
                <a:latin typeface="Courier New" panose="02070309020205020404" pitchFamily="49" charset="0"/>
              </a:rPr>
            </a:br>
            <a:r>
              <a:rPr lang="en-US" altLang="en-US" sz="1700">
                <a:latin typeface="Courier New" panose="02070309020205020404" pitchFamily="49" charset="0"/>
              </a:rPr>
              <a:t>   }</a:t>
            </a:r>
            <a:br>
              <a:rPr lang="en-US" altLang="en-US" sz="1700">
                <a:latin typeface="Courier New" panose="02070309020205020404" pitchFamily="49" charset="0"/>
              </a:rPr>
            </a:br>
            <a:r>
              <a:rPr lang="en-US" altLang="en-US" sz="1700">
                <a:latin typeface="Courier New" panose="02070309020205020404" pitchFamily="49" charset="0"/>
              </a:rPr>
              <a:t/>
            </a:r>
            <a:br>
              <a:rPr lang="en-US" altLang="en-US" sz="1700">
                <a:latin typeface="Courier New" panose="02070309020205020404" pitchFamily="49" charset="0"/>
              </a:rPr>
            </a:br>
            <a:r>
              <a:rPr lang="en-US" altLang="en-US" sz="1700">
                <a:latin typeface="Courier New" panose="02070309020205020404" pitchFamily="49" charset="0"/>
              </a:rPr>
              <a:t>   /* close files */</a:t>
            </a:r>
            <a:br>
              <a:rPr lang="en-US" altLang="en-US" sz="1700">
                <a:latin typeface="Courier New" panose="02070309020205020404" pitchFamily="49" charset="0"/>
              </a:rPr>
            </a:br>
            <a:r>
              <a:rPr lang="en-US" altLang="en-US" sz="1700">
                <a:latin typeface="Courier New" panose="02070309020205020404" pitchFamily="49" charset="0"/>
              </a:rPr>
              <a:t>   fclose(fileA);</a:t>
            </a:r>
            <a:br>
              <a:rPr lang="en-US" altLang="en-US" sz="1700">
                <a:latin typeface="Courier New" panose="02070309020205020404" pitchFamily="49" charset="0"/>
              </a:rPr>
            </a:br>
            <a:r>
              <a:rPr lang="en-US" altLang="en-US" sz="1700">
                <a:latin typeface="Courier New" panose="02070309020205020404" pitchFamily="49" charset="0"/>
              </a:rPr>
              <a:t>   fclose(fileB);</a:t>
            </a:r>
            <a:br>
              <a:rPr lang="en-US" altLang="en-US" sz="1700">
                <a:latin typeface="Courier New" panose="02070309020205020404" pitchFamily="49" charset="0"/>
              </a:rPr>
            </a:br>
            <a:r>
              <a:rPr lang="en-US" altLang="en-US" sz="1700">
                <a:latin typeface="Courier New" panose="02070309020205020404" pitchFamily="49" charset="0"/>
              </a:rPr>
              <a:t>   fclose(fileC);</a:t>
            </a:r>
            <a:br>
              <a:rPr lang="en-US" altLang="en-US" sz="1700">
                <a:latin typeface="Courier New" panose="02070309020205020404" pitchFamily="49" charset="0"/>
              </a:rPr>
            </a:br>
            <a:r>
              <a:rPr lang="en-US" altLang="en-US" sz="1700">
                <a:latin typeface="Courier New" panose="02070309020205020404" pitchFamily="49" charset="0"/>
              </a:rPr>
              <a:t>   return 0;</a:t>
            </a:r>
            <a:br>
              <a:rPr lang="en-US" altLang="en-US" sz="1700">
                <a:latin typeface="Courier New" panose="02070309020205020404" pitchFamily="49" charset="0"/>
              </a:rPr>
            </a:br>
            <a:r>
              <a:rPr lang="en-US" altLang="en-US" sz="1700">
                <a:latin typeface="Courier New" panose="02070309020205020404" pitchFamily="49" charset="0"/>
              </a:rPr>
              <a:t>}  /* end of main */</a:t>
            </a:r>
          </a:p>
        </p:txBody>
      </p:sp>
    </p:spTree>
    <p:extLst>
      <p:ext uri="{BB962C8B-B14F-4D97-AF65-F5344CB8AC3E}">
        <p14:creationId xmlns:p14="http://schemas.microsoft.com/office/powerpoint/2010/main" val="38240113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349" y="2347415"/>
            <a:ext cx="10515600" cy="1392072"/>
          </a:xfrm>
        </p:spPr>
        <p:txBody>
          <a:bodyPr>
            <a:normAutofit/>
          </a:bodyPr>
          <a:lstStyle/>
          <a:p>
            <a:pPr algn="ctr"/>
            <a:r>
              <a:rPr lang="en-US" b="1" dirty="0" smtClean="0">
                <a:solidFill>
                  <a:schemeClr val="accent1"/>
                </a:solidFill>
              </a:rPr>
              <a:t>THANK YOU…</a:t>
            </a:r>
            <a:endParaRPr lang="en-IN" b="1" dirty="0">
              <a:solidFill>
                <a:schemeClr val="accent1"/>
              </a:solidFill>
            </a:endParaRPr>
          </a:p>
        </p:txBody>
      </p:sp>
    </p:spTree>
    <p:extLst>
      <p:ext uri="{BB962C8B-B14F-4D97-AF65-F5344CB8AC3E}">
        <p14:creationId xmlns:p14="http://schemas.microsoft.com/office/powerpoint/2010/main" val="4154674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TotalTime>
  <Words>2955</Words>
  <Application>Microsoft Office PowerPoint</Application>
  <PresentationFormat>Widescreen</PresentationFormat>
  <Paragraphs>522</Paragraphs>
  <Slides>58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Calibri</vt:lpstr>
      <vt:lpstr>Calibri Light</vt:lpstr>
      <vt:lpstr>Courier</vt:lpstr>
      <vt:lpstr>Courier New</vt:lpstr>
      <vt:lpstr>Lucida Console</vt:lpstr>
      <vt:lpstr>Times New Roman</vt:lpstr>
      <vt:lpstr>Wingdings</vt:lpstr>
      <vt:lpstr>Office Theme</vt:lpstr>
      <vt:lpstr>LENDI INSTITUTE OF ENGINEERING AND TECHNOLGOY (Autonomous) Approved by AICTE and Permanently affiliated to JNTU Gurajada-Vizianagaram. </vt:lpstr>
      <vt:lpstr>How to Write and Compile C Programs</vt:lpstr>
      <vt:lpstr>Some Things About C</vt:lpstr>
      <vt:lpstr>What are C libraries?</vt:lpstr>
      <vt:lpstr>C Variable Types</vt:lpstr>
      <vt:lpstr>Logical Operators</vt:lpstr>
      <vt:lpstr>The If Statement</vt:lpstr>
      <vt:lpstr>The If/Else Statement </vt:lpstr>
      <vt:lpstr>The For Loop</vt:lpstr>
      <vt:lpstr>Functions</vt:lpstr>
      <vt:lpstr>Function Example</vt:lpstr>
      <vt:lpstr>Arrays</vt:lpstr>
      <vt:lpstr>Declaring Arrays</vt:lpstr>
      <vt:lpstr>Initializing Arrays</vt:lpstr>
      <vt:lpstr>More on Arrays</vt:lpstr>
      <vt:lpstr>Array Example</vt:lpstr>
      <vt:lpstr>Strings</vt:lpstr>
      <vt:lpstr>Common String Mistakes</vt:lpstr>
      <vt:lpstr>Common String Functions</vt:lpstr>
      <vt:lpstr>Structures</vt:lpstr>
      <vt:lpstr>Creating a Structure</vt:lpstr>
      <vt:lpstr>Using Structures</vt:lpstr>
      <vt:lpstr>Example Using Structures</vt:lpstr>
      <vt:lpstr>Pointers  </vt:lpstr>
      <vt:lpstr>Pointer Variable Definitions and Initialization</vt:lpstr>
      <vt:lpstr>Simple Pointers</vt:lpstr>
      <vt:lpstr>More Pointers</vt:lpstr>
      <vt:lpstr>Pointers and Arrays</vt:lpstr>
      <vt:lpstr>Pointers and Arrays</vt:lpstr>
      <vt:lpstr>Pointer operations</vt:lpstr>
      <vt:lpstr>NULL pointer</vt:lpstr>
      <vt:lpstr>Command Line Arguments</vt:lpstr>
      <vt:lpstr>7.3 Pointer Operators</vt:lpstr>
      <vt:lpstr>PowerPoint Presentation</vt:lpstr>
      <vt:lpstr>PowerPoint Presentation</vt:lpstr>
      <vt:lpstr>File Handling in C</vt:lpstr>
      <vt:lpstr>Introduction</vt:lpstr>
      <vt:lpstr>Introduction</vt:lpstr>
      <vt:lpstr>Files and Streams</vt:lpstr>
      <vt:lpstr>Basic File Operations</vt:lpstr>
      <vt:lpstr>Opening a File</vt:lpstr>
      <vt:lpstr>MODES</vt:lpstr>
      <vt:lpstr>Contd.</vt:lpstr>
      <vt:lpstr>Examples</vt:lpstr>
      <vt:lpstr>Closing a File</vt:lpstr>
      <vt:lpstr>Contd</vt:lpstr>
      <vt:lpstr>Files and Streams</vt:lpstr>
      <vt:lpstr>Read/Write Operations on Files</vt:lpstr>
      <vt:lpstr>Example :: convert a text file to all UPPERCASE</vt:lpstr>
      <vt:lpstr>Contd.</vt:lpstr>
      <vt:lpstr>Contd.</vt:lpstr>
      <vt:lpstr>Some Points</vt:lpstr>
      <vt:lpstr>fread( ) and fwrite( )</vt:lpstr>
      <vt:lpstr>Contd..</vt:lpstr>
      <vt:lpstr>Example: Merge two files</vt:lpstr>
      <vt:lpstr> /* As long as there are numbers in both files, read and compare numbersone by one. Write the smaller number to the output file and read the next number in the file from which the smaller number is read. */     f1 = fscanf(fileA, "%d", &amp;num1);    f2 = fscanf(fileB, "%d", &amp;num2);     while ((f1!=EOF) &amp;&amp; (f2!=EOF)){       if (num1 &lt; num2){                  fprintf(fileC,"%d\n", num1);          f1 = fscanf(fileA, "%d", &amp;num1);       }       else if (num2 &lt; num1) {           fprintf(fileC,"%d\n", num2);          f2 = fscanf(fileB, "%d", &amp;num2);       }       else {  /* numbs are equal:read from both files */          fprintf(fileC,"%d\n", num1);          f1 = fscanf(fileA, "%d", &amp;num1);          f2 = fscanf(fileB, "%d", &amp;num2);       }    } </vt:lpstr>
      <vt:lpstr>   while (f1!=EOF){/* if reached end of second file, read            the remaining numbers from first file and write to              output file */       fprintf(fileC,"%d\n", num1);       f1 = fscanf(fileA, "%d", &amp;num1);    }    while (f2!=EOF){ if reached the end of first file, read            the remaining numbers from second file and write            to output file */       fprintf(fileC,"%d\n", num2);       f2 = fscanf(fileB, "%d", &amp;num2);    }     /* close files */    fclose(fileA);    fclose(fileB);    fclose(fileC);    return 0; }  /* end of main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LENDI INSTITUTE OF ENGINEERING AND TECHNOLGOY (Autonomous) Approved by AICTE and Permanently affiliated to JNTUGV-Vizianagaram </dc:title>
  <dc:creator>Naina devi</dc:creator>
  <cp:lastModifiedBy>Naina devi</cp:lastModifiedBy>
  <cp:revision>13</cp:revision>
  <dcterms:created xsi:type="dcterms:W3CDTF">2025-03-17T09:31:56Z</dcterms:created>
  <dcterms:modified xsi:type="dcterms:W3CDTF">2025-04-02T06:36:41Z</dcterms:modified>
</cp:coreProperties>
</file>