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1" r:id="rId5"/>
    <p:sldId id="262" r:id="rId6"/>
    <p:sldId id="263" r:id="rId7"/>
    <p:sldId id="265" r:id="rId8"/>
    <p:sldId id="264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70" d="100"/>
          <a:sy n="70" d="100"/>
        </p:scale>
        <p:origin x="512" y="-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0B02CF-E9CF-444E-8C3B-E1604217C6B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32F2BF-4B48-4D8E-B35F-647CFC920C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DA99FD-1F22-4019-B1D7-0F395C818A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7BD5A-6508-49AB-A4B9-7F0234A19934}" type="datetimeFigureOut">
              <a:rPr lang="en-US" smtClean="0"/>
              <a:t>2/12/2025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055EAD-5252-4F7D-A036-D700AD3DFF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CAF8BB-CD86-4017-9B05-B2B0CBBF42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93E27-86DE-4B5E-9068-F41F551BFE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50267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7FE8E7-1EEB-4F5B-B0E5-86CD697139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CF57162-2CE1-4C6D-B003-0B00CA58CD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6251FE-E162-40F4-8E0E-1B92F78CA2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7BD5A-6508-49AB-A4B9-7F0234A19934}" type="datetimeFigureOut">
              <a:rPr lang="en-US" smtClean="0"/>
              <a:t>2/12/2025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85D097-477F-4D16-9CC3-DF32A00C17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AA58BC-EC76-40DC-ABA4-4EF90C1A1C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93E27-86DE-4B5E-9068-F41F551BFE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83605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5C0DFB7-6BAA-4617-9586-2CB2D22180B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179306D-7A3C-4E19-8C44-33ED3AF9D89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FC8787-6016-45C2-8F40-736C61D87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7BD5A-6508-49AB-A4B9-7F0234A19934}" type="datetimeFigureOut">
              <a:rPr lang="en-US" smtClean="0"/>
              <a:t>2/12/2025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F09645-2511-4FF3-8AFE-A511ABB149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DA0DED-C5BF-4539-8673-BB3E239D0D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93E27-86DE-4B5E-9068-F41F551BFE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12924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7ABAAE-837E-45BB-BCD2-3F615EB561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724559-422C-4ACE-B9DC-FE548C82CB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0FDB0B-BE22-4CB4-906E-8710592B14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7BD5A-6508-49AB-A4B9-7F0234A19934}" type="datetimeFigureOut">
              <a:rPr lang="en-US" smtClean="0"/>
              <a:t>2/12/2025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C8B979-5DBE-43EF-B3F4-97C863F39D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8EDA13-4423-4A15-A46A-77DB03875D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93E27-86DE-4B5E-9068-F41F551BFE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03257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B1CBEF-5369-403B-B88D-F651B43249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CAF2A5-92AD-43A4-9443-B7467FB383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A12E8B-404F-4933-835C-2091E9A54A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7BD5A-6508-49AB-A4B9-7F0234A19934}" type="datetimeFigureOut">
              <a:rPr lang="en-US" smtClean="0"/>
              <a:t>2/12/2025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8F0E5D-0E86-40FE-A6EF-29C7BB3CCB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56DCD5-97D5-4020-B066-C81883916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93E27-86DE-4B5E-9068-F41F551BFE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19822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45E8D0-569A-4225-A36F-083DFBE233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6AC1C4-0E2D-4A76-BCB7-406D1C80C70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32B84B-C635-42FC-882C-9F6E1DEE2C4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1A527CC-94C6-4882-8576-6F45448232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7BD5A-6508-49AB-A4B9-7F0234A19934}" type="datetimeFigureOut">
              <a:rPr lang="en-US" smtClean="0"/>
              <a:t>2/12/2025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DCAB537-7862-467F-A043-A2C1EA9867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C6B614C-4F7D-465F-BEF7-1DC897BE5B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93E27-86DE-4B5E-9068-F41F551BFE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8686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9538E7-C836-43A2-BA95-92ECFF699A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83B6C9-EA92-472B-8AC6-20A1E1C38B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ED8F529-E7A7-4CA8-8423-2C321B6E29A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17FF697-8B15-445B-B344-60492ED9E05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E45E3AE-5BB5-440C-A489-7FC8A03728E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533ABD1-D5A8-4397-808F-2A2574C04E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7BD5A-6508-49AB-A4B9-7F0234A19934}" type="datetimeFigureOut">
              <a:rPr lang="en-US" smtClean="0"/>
              <a:t>2/12/2025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000FE84-1367-4383-88E4-72A6FD1C0A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323FE59-921D-42F8-8CAA-467429C53A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93E27-86DE-4B5E-9068-F41F551BFE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5898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086269-AC90-4D70-B973-7B9C3AA3AF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1424C0B-76F5-4BCD-985A-217E77FDD0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7BD5A-6508-49AB-A4B9-7F0234A19934}" type="datetimeFigureOut">
              <a:rPr lang="en-US" smtClean="0"/>
              <a:t>2/12/2025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F2395BE-1128-4F26-AB40-6FE20EDA8D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85495F7-7CE6-4199-BAFB-06FA0BB8F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93E27-86DE-4B5E-9068-F41F551BFE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07992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DDF4E18-40BF-49AD-87CB-E4C9C98390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7BD5A-6508-49AB-A4B9-7F0234A19934}" type="datetimeFigureOut">
              <a:rPr lang="en-US" smtClean="0"/>
              <a:t>2/12/2025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EDD2158-47C5-499C-8143-413F2ABF5E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2F3EE40-19F6-455A-BEA0-6578D3A50B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93E27-86DE-4B5E-9068-F41F551BFE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67409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6DE183-7445-44F9-8E4D-3831ED6A35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929025-890D-4184-AD7C-45AF132304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9368E88-70F9-48AE-BDEC-66CBABD4D09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006A565-23FE-4AEB-A14D-72A440C242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7BD5A-6508-49AB-A4B9-7F0234A19934}" type="datetimeFigureOut">
              <a:rPr lang="en-US" smtClean="0"/>
              <a:t>2/12/2025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836CF0-ECA1-4996-8881-FFB201A26C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D5D4266-8574-4AB6-A821-68EFC524C4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93E27-86DE-4B5E-9068-F41F551BFE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80168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9D4B66-E02C-4424-9041-983185D5F6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61E4EBB-1903-41C0-A2B6-93DA383BC59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34C2A9E-B12E-48AC-B73C-77818775AB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150556-7E52-41F2-825A-5CCF28A101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7BD5A-6508-49AB-A4B9-7F0234A19934}" type="datetimeFigureOut">
              <a:rPr lang="en-US" smtClean="0"/>
              <a:t>2/12/2025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03D2DD-05CB-45B9-B463-CB8A9DFB47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EEECA87-793D-4832-8CBF-897A7DE138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93E27-86DE-4B5E-9068-F41F551BFE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33500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C2F361F-8477-4406-AED2-09A03FB0BB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862B49-1F60-4B94-8424-46B1710494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8DF0A4-324B-409E-BB44-E193C535569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C7BD5A-6508-49AB-A4B9-7F0234A19934}" type="datetimeFigureOut">
              <a:rPr lang="en-US" smtClean="0"/>
              <a:t>2/12/2025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5C8FDE-CC93-46E7-AB39-210897B762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1D7D13-2879-41AB-8EE9-4BF790F305B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793E27-86DE-4B5E-9068-F41F551BFE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0578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F71C45-826D-4F57-8503-4C10749AC2D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2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Design Thinking and Innovation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1337431-1BD1-4993-925E-8B8805154C4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Dr. Naresh K. Darimireddy, </a:t>
            </a:r>
            <a:r>
              <a:rPr lang="en-US" sz="1400" b="1" dirty="0">
                <a:solidFill>
                  <a:schemeClr val="accent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M.E., Ph.D., Postdoc (Canada)</a:t>
            </a:r>
            <a:endParaRPr lang="en-US" sz="2000" b="1" dirty="0">
              <a:solidFill>
                <a:schemeClr val="accent1">
                  <a:lumMod val="5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en-US" sz="2000" b="1" dirty="0">
                <a:solidFill>
                  <a:schemeClr val="accent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Professor &amp; Dean R &amp; D</a:t>
            </a:r>
          </a:p>
        </p:txBody>
      </p:sp>
    </p:spTree>
    <p:extLst>
      <p:ext uri="{BB962C8B-B14F-4D97-AF65-F5344CB8AC3E}">
        <p14:creationId xmlns:p14="http://schemas.microsoft.com/office/powerpoint/2010/main" val="6767245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6B67DBC-4BCF-467D-BB59-AEF263D09DE5}"/>
              </a:ext>
            </a:extLst>
          </p:cNvPr>
          <p:cNvSpPr/>
          <p:nvPr/>
        </p:nvSpPr>
        <p:spPr>
          <a:xfrm>
            <a:off x="1300480" y="1812836"/>
            <a:ext cx="959104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b="0" i="0" dirty="0">
                <a:solidFill>
                  <a:srgbClr val="001D35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Design thinking is a process that helps generate innovative ideas, while innovation is the end goal of that process. </a:t>
            </a:r>
          </a:p>
          <a:p>
            <a:pPr algn="just"/>
            <a:endParaRPr lang="en-US" sz="2800" dirty="0">
              <a:solidFill>
                <a:srgbClr val="001D35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just"/>
            <a:r>
              <a:rPr lang="en-US" sz="2800" b="0" i="0" dirty="0">
                <a:solidFill>
                  <a:srgbClr val="001D35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Design thinking is a structured approach that focuses on the human element, making innovations useful and user-friendly. </a:t>
            </a:r>
            <a:endParaRPr lang="en-US" sz="28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7C7BD18-A2A1-4E7E-9483-745CFDAB7DAC}"/>
              </a:ext>
            </a:extLst>
          </p:cNvPr>
          <p:cNvSpPr txBox="1"/>
          <p:nvPr/>
        </p:nvSpPr>
        <p:spPr>
          <a:xfrm>
            <a:off x="1300480" y="609600"/>
            <a:ext cx="39505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chemeClr val="accent2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Definition and Intro</a:t>
            </a:r>
          </a:p>
        </p:txBody>
      </p:sp>
    </p:spTree>
    <p:extLst>
      <p:ext uri="{BB962C8B-B14F-4D97-AF65-F5344CB8AC3E}">
        <p14:creationId xmlns:p14="http://schemas.microsoft.com/office/powerpoint/2010/main" val="3454475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55A443-053F-4A8D-9C1D-46FA8FC548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>
                <a:solidFill>
                  <a:schemeClr val="accent2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Design thinking process </a:t>
            </a:r>
            <a:br>
              <a:rPr lang="en-US" sz="3200" dirty="0">
                <a:solidFill>
                  <a:schemeClr val="accent2"/>
                </a:solidFill>
                <a:latin typeface="Cambria" panose="02040503050406030204" pitchFamily="18" charset="0"/>
                <a:ea typeface="Cambria" panose="02040503050406030204" pitchFamily="18" charset="0"/>
              </a:rPr>
            </a:br>
            <a:endParaRPr lang="en-US" sz="3200" dirty="0">
              <a:solidFill>
                <a:schemeClr val="accent2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8" name="Rectangle 1">
            <a:extLst>
              <a:ext uri="{FF2B5EF4-FFF2-40B4-BE49-F238E27FC236}">
                <a16:creationId xmlns:a16="http://schemas.microsoft.com/office/drawing/2014/main" id="{94E5B835-3FC4-431E-A2B2-FDF69F767C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6080" y="1378412"/>
            <a:ext cx="11094720" cy="271606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63480" rIns="0" bIns="126960" numCol="1" rtlCol="0" anchor="ctr" anchorCtr="0" compatLnSpc="1">
            <a:prstTxWarp prst="textNoShape">
              <a:avLst/>
            </a:prstTxWarp>
            <a:spAutoFit/>
          </a:bodyPr>
          <a:lstStyle>
            <a:lvl1pPr marL="228600" indent="-22860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457200" lvl="1" indent="0">
              <a:lnSpc>
                <a:spcPct val="100000"/>
              </a:lnSpc>
              <a:buFontTx/>
              <a:buAutoNum type="arabicPeriod"/>
            </a:pPr>
            <a:r>
              <a:rPr lang="en-US" altLang="en-US" b="1" dirty="0">
                <a:solidFill>
                  <a:srgbClr val="001D35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Empathize</a:t>
            </a:r>
            <a:r>
              <a:rPr lang="en-US" altLang="en-US" dirty="0">
                <a:solidFill>
                  <a:srgbClr val="001D35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 Understand the needs of users through research and observation</a:t>
            </a:r>
          </a:p>
          <a:p>
            <a:pPr marL="457200" lvl="1" indent="0">
              <a:lnSpc>
                <a:spcPct val="100000"/>
              </a:lnSpc>
              <a:buFontTx/>
              <a:buAutoNum type="arabicPeriod"/>
            </a:pPr>
            <a:r>
              <a:rPr lang="en-US" altLang="en-US" b="1" dirty="0">
                <a:solidFill>
                  <a:srgbClr val="001D35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Define</a:t>
            </a:r>
            <a:r>
              <a:rPr lang="en-US" altLang="en-US" dirty="0">
                <a:solidFill>
                  <a:srgbClr val="001D35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 Clearly articulate the needs and problems of users</a:t>
            </a:r>
          </a:p>
          <a:p>
            <a:pPr marL="457200" lvl="1" indent="0">
              <a:lnSpc>
                <a:spcPct val="100000"/>
              </a:lnSpc>
              <a:buFontTx/>
              <a:buAutoNum type="arabicPeriod"/>
            </a:pPr>
            <a:r>
              <a:rPr lang="en-US" altLang="en-US" b="1" dirty="0">
                <a:solidFill>
                  <a:srgbClr val="001D35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Ideate</a:t>
            </a:r>
            <a:r>
              <a:rPr lang="en-US" altLang="en-US" dirty="0">
                <a:solidFill>
                  <a:srgbClr val="001D35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 Challenge assumptions and generate innovative ideas</a:t>
            </a:r>
          </a:p>
          <a:p>
            <a:pPr marL="457200" lvl="1" indent="0">
              <a:lnSpc>
                <a:spcPct val="100000"/>
              </a:lnSpc>
              <a:buFontTx/>
              <a:buAutoNum type="arabicPeriod"/>
            </a:pPr>
            <a:r>
              <a:rPr lang="en-US" altLang="en-US" b="1" dirty="0">
                <a:solidFill>
                  <a:srgbClr val="001D35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Prototype</a:t>
            </a:r>
            <a:r>
              <a:rPr lang="en-US" altLang="en-US" dirty="0">
                <a:solidFill>
                  <a:srgbClr val="001D35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 Begin creating tangible solutions</a:t>
            </a:r>
          </a:p>
          <a:p>
            <a:pPr marL="457200" lvl="1" indent="0">
              <a:lnSpc>
                <a:spcPct val="100000"/>
              </a:lnSpc>
              <a:buFontTx/>
              <a:buAutoNum type="arabicPeriod"/>
            </a:pPr>
            <a:r>
              <a:rPr lang="en-US" altLang="en-US" b="1" dirty="0">
                <a:solidFill>
                  <a:srgbClr val="001D35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Test</a:t>
            </a:r>
            <a:r>
              <a:rPr lang="en-US" altLang="en-US" dirty="0">
                <a:solidFill>
                  <a:srgbClr val="001D35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 Test the solutions</a:t>
            </a:r>
          </a:p>
          <a:p>
            <a:pPr marL="0" indent="0">
              <a:lnSpc>
                <a:spcPct val="100000"/>
              </a:lnSpc>
              <a:buFontTx/>
              <a:buNone/>
            </a:pPr>
            <a:endParaRPr lang="en-US" altLang="en-US" sz="4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2DC9642-EA2E-4E2A-95BE-AC2BBDB770F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7296" b="28344"/>
          <a:stretch/>
        </p:blipFill>
        <p:spPr>
          <a:xfrm>
            <a:off x="985734" y="3429000"/>
            <a:ext cx="10368066" cy="31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61492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FF08C7-EFFE-4B1D-ADE3-035C3D5CB2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2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Benefits of design thinking </a:t>
            </a:r>
            <a:br>
              <a:rPr lang="en-US" dirty="0">
                <a:solidFill>
                  <a:schemeClr val="accent2"/>
                </a:solidFill>
                <a:latin typeface="Cambria" panose="02040503050406030204" pitchFamily="18" charset="0"/>
                <a:ea typeface="Cambria" panose="02040503050406030204" pitchFamily="18" charset="0"/>
              </a:rPr>
            </a:br>
            <a:endParaRPr lang="en-US" dirty="0">
              <a:solidFill>
                <a:schemeClr val="accent2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D11C4C-3ED8-4170-A1FA-A1FBB3AEBA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Design thinking can lead to breakthrough innovations in product development and service enhancement</a:t>
            </a:r>
          </a:p>
          <a:p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Design thinking can provide companies with a competitive edge</a:t>
            </a:r>
          </a:p>
        </p:txBody>
      </p:sp>
    </p:spTree>
    <p:extLst>
      <p:ext uri="{BB962C8B-B14F-4D97-AF65-F5344CB8AC3E}">
        <p14:creationId xmlns:p14="http://schemas.microsoft.com/office/powerpoint/2010/main" val="8070031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FC83ED-AF66-43ED-BED0-D3EF501B06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2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What is innovation?</a:t>
            </a:r>
            <a:br>
              <a:rPr lang="en-US" dirty="0">
                <a:solidFill>
                  <a:schemeClr val="accent2"/>
                </a:solidFill>
                <a:latin typeface="Cambria" panose="02040503050406030204" pitchFamily="18" charset="0"/>
                <a:ea typeface="Cambria" panose="02040503050406030204" pitchFamily="18" charset="0"/>
              </a:rPr>
            </a:br>
            <a:endParaRPr lang="en-US" dirty="0">
              <a:solidFill>
                <a:schemeClr val="accent2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99219D-EC88-4843-87F1-30C7A2BFC4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Innovation is the process of bringing new and creative ideas to life </a:t>
            </a:r>
          </a:p>
          <a:p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Innovation involves taking risks and challenging the status quo </a:t>
            </a:r>
          </a:p>
          <a:p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Innovative thinking is the ability to approach challenges with a creative and forward-looking mindset </a:t>
            </a:r>
          </a:p>
        </p:txBody>
      </p:sp>
    </p:spTree>
    <p:extLst>
      <p:ext uri="{BB962C8B-B14F-4D97-AF65-F5344CB8AC3E}">
        <p14:creationId xmlns:p14="http://schemas.microsoft.com/office/powerpoint/2010/main" val="29866663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5454914-CB7C-4DE2-9EDD-48AD1E37B3B9}"/>
              </a:ext>
            </a:extLst>
          </p:cNvPr>
          <p:cNvSpPr/>
          <p:nvPr/>
        </p:nvSpPr>
        <p:spPr>
          <a:xfrm>
            <a:off x="213360" y="1304687"/>
            <a:ext cx="1171041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000" b="1" dirty="0">
                <a:latin typeface="Cambria" panose="02040503050406030204" pitchFamily="18" charset="0"/>
                <a:ea typeface="Cambria" panose="02040503050406030204" pitchFamily="18" charset="0"/>
              </a:rPr>
              <a:t>1. Smart Healthcare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n-US" sz="2000" b="1" dirty="0">
                <a:latin typeface="Cambria" panose="02040503050406030204" pitchFamily="18" charset="0"/>
                <a:ea typeface="Cambria" panose="02040503050406030204" pitchFamily="18" charset="0"/>
              </a:rPr>
              <a:t>IoT-based Medication Reminder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: A smart pillbox that reminds users to take medicine on time via mobile notifications and tracks adherence.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n-US" sz="2000" b="1" dirty="0">
                <a:latin typeface="Cambria" panose="02040503050406030204" pitchFamily="18" charset="0"/>
                <a:ea typeface="Cambria" panose="02040503050406030204" pitchFamily="18" charset="0"/>
              </a:rPr>
              <a:t>Wearable Health Monitoring System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: A smart wearable that continuously monitors heart rate, oxygen levels, and temperature, alerting doctors or family members in case of anomalies.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n-US" sz="2000" b="1" dirty="0">
                <a:latin typeface="Cambria" panose="02040503050406030204" pitchFamily="18" charset="0"/>
                <a:ea typeface="Cambria" panose="02040503050406030204" pitchFamily="18" charset="0"/>
              </a:rPr>
              <a:t>Fall Detection for Elderly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: A system with motion sensors and AI to detect falls and automatically notify caregivers.</a:t>
            </a:r>
          </a:p>
          <a:p>
            <a:pPr algn="just"/>
            <a:r>
              <a:rPr lang="en-US" sz="2000" b="1" dirty="0">
                <a:latin typeface="Cambria" panose="02040503050406030204" pitchFamily="18" charset="0"/>
                <a:ea typeface="Cambria" panose="02040503050406030204" pitchFamily="18" charset="0"/>
              </a:rPr>
              <a:t>2. Smart Agriculture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n-US" sz="2000" b="1" dirty="0">
                <a:latin typeface="Cambria" panose="02040503050406030204" pitchFamily="18" charset="0"/>
                <a:ea typeface="Cambria" panose="02040503050406030204" pitchFamily="18" charset="0"/>
              </a:rPr>
              <a:t>Precision Irrigation System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: IoT sensors that measure soil moisture levels and automate irrigation accordingly to conserve water.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n-US" sz="2000" b="1" dirty="0">
                <a:latin typeface="Cambria" panose="02040503050406030204" pitchFamily="18" charset="0"/>
                <a:ea typeface="Cambria" panose="02040503050406030204" pitchFamily="18" charset="0"/>
              </a:rPr>
              <a:t>Pest Detection System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: Cameras and AI-powered sensors to detect pest infestations early and trigger preventive actions.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n-US" sz="2000" b="1" dirty="0">
                <a:latin typeface="Cambria" panose="02040503050406030204" pitchFamily="18" charset="0"/>
                <a:ea typeface="Cambria" panose="02040503050406030204" pitchFamily="18" charset="0"/>
              </a:rPr>
              <a:t>Livestock Health Monitoring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: Smart collars to monitor cattle activity, temperature, and location, ensuring early disease detection.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77C4A87-9AD7-4229-9DCE-2B1A4E3FA258}"/>
              </a:ext>
            </a:extLst>
          </p:cNvPr>
          <p:cNvSpPr txBox="1">
            <a:spLocks/>
          </p:cNvSpPr>
          <p:nvPr/>
        </p:nvSpPr>
        <p:spPr>
          <a:xfrm>
            <a:off x="690880" y="182245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accent2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IOT Based DTI Projects</a:t>
            </a:r>
            <a:br>
              <a:rPr lang="en-US" dirty="0">
                <a:solidFill>
                  <a:schemeClr val="accent2"/>
                </a:solidFill>
                <a:latin typeface="Cambria" panose="02040503050406030204" pitchFamily="18" charset="0"/>
                <a:ea typeface="Cambria" panose="02040503050406030204" pitchFamily="18" charset="0"/>
              </a:rPr>
            </a:br>
            <a:endParaRPr lang="en-US" dirty="0">
              <a:solidFill>
                <a:schemeClr val="accent2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28710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97E9E70-3CE3-4022-A4DE-368B50E43FDA}"/>
              </a:ext>
            </a:extLst>
          </p:cNvPr>
          <p:cNvSpPr/>
          <p:nvPr/>
        </p:nvSpPr>
        <p:spPr>
          <a:xfrm>
            <a:off x="264160" y="751344"/>
            <a:ext cx="1149096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latin typeface="Cambria" panose="02040503050406030204" pitchFamily="18" charset="0"/>
                <a:ea typeface="Cambria" panose="02040503050406030204" pitchFamily="18" charset="0"/>
              </a:rPr>
              <a:t>3. Smart Cities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b="1" dirty="0">
                <a:latin typeface="Cambria" panose="02040503050406030204" pitchFamily="18" charset="0"/>
                <a:ea typeface="Cambria" panose="02040503050406030204" pitchFamily="18" charset="0"/>
              </a:rPr>
              <a:t>Intelligent Waste Management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: Smart bins with IoT sensors to detect fill levels and optimize waste collection routes.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b="1" dirty="0">
                <a:latin typeface="Cambria" panose="02040503050406030204" pitchFamily="18" charset="0"/>
                <a:ea typeface="Cambria" panose="02040503050406030204" pitchFamily="18" charset="0"/>
              </a:rPr>
              <a:t>Smart Street Lighting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: IoT-enabled street lights that adjust brightness based on movement detection and ambient light levels.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b="1" dirty="0">
                <a:latin typeface="Cambria" panose="02040503050406030204" pitchFamily="18" charset="0"/>
                <a:ea typeface="Cambria" panose="02040503050406030204" pitchFamily="18" charset="0"/>
              </a:rPr>
              <a:t>Air Quality Monitoring System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: A network of IoT sensors to track pollution levels and provide real-time data to citizens and authorities.</a:t>
            </a:r>
          </a:p>
          <a:p>
            <a:pPr lvl="1"/>
            <a:endParaRPr 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en-US" sz="2000" b="1" dirty="0">
                <a:latin typeface="Cambria" panose="02040503050406030204" pitchFamily="18" charset="0"/>
                <a:ea typeface="Cambria" panose="02040503050406030204" pitchFamily="18" charset="0"/>
              </a:rPr>
              <a:t>4. Smart Homes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b="1" dirty="0">
                <a:latin typeface="Cambria" panose="02040503050406030204" pitchFamily="18" charset="0"/>
                <a:ea typeface="Cambria" panose="02040503050406030204" pitchFamily="18" charset="0"/>
              </a:rPr>
              <a:t>Automated Energy Management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: A system that monitors electricity usage and suggests ways to reduce power consumption.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b="1" dirty="0">
                <a:latin typeface="Cambria" panose="02040503050406030204" pitchFamily="18" charset="0"/>
                <a:ea typeface="Cambria" panose="02040503050406030204" pitchFamily="18" charset="0"/>
              </a:rPr>
              <a:t>IoT-based Gas Leak Detection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: Smart gas leak sensors that alert homeowners via mobile notifications and automatically shut off gas supply.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b="1" dirty="0">
                <a:latin typeface="Cambria" panose="02040503050406030204" pitchFamily="18" charset="0"/>
                <a:ea typeface="Cambria" panose="02040503050406030204" pitchFamily="18" charset="0"/>
              </a:rPr>
              <a:t>Home Security System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: AI-enabled smart locks and doorbell cameras that recognize faces and provide secure access control.</a:t>
            </a:r>
          </a:p>
        </p:txBody>
      </p:sp>
    </p:spTree>
    <p:extLst>
      <p:ext uri="{BB962C8B-B14F-4D97-AF65-F5344CB8AC3E}">
        <p14:creationId xmlns:p14="http://schemas.microsoft.com/office/powerpoint/2010/main" val="12186779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3A3D55F-2260-4266-9A35-0A6026CF726E}"/>
              </a:ext>
            </a:extLst>
          </p:cNvPr>
          <p:cNvSpPr/>
          <p:nvPr/>
        </p:nvSpPr>
        <p:spPr>
          <a:xfrm>
            <a:off x="191008" y="314186"/>
            <a:ext cx="11643360" cy="63094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000" b="1" dirty="0">
                <a:latin typeface="Cambria" panose="02040503050406030204" pitchFamily="18" charset="0"/>
                <a:ea typeface="Cambria" panose="02040503050406030204" pitchFamily="18" charset="0"/>
              </a:rPr>
              <a:t>Smart Transportation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n-US" sz="2000" b="1" dirty="0">
                <a:latin typeface="Cambria" panose="02040503050406030204" pitchFamily="18" charset="0"/>
                <a:ea typeface="Cambria" panose="02040503050406030204" pitchFamily="18" charset="0"/>
              </a:rPr>
              <a:t>IoT-based Traffic Management System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: Sensors on roads and intersections to optimize traffic signals dynamically.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n-US" sz="2000" b="1" dirty="0">
                <a:latin typeface="Cambria" panose="02040503050406030204" pitchFamily="18" charset="0"/>
                <a:ea typeface="Cambria" panose="02040503050406030204" pitchFamily="18" charset="0"/>
              </a:rPr>
              <a:t>Smart Parking System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: Real-time parking availability detection using IoT sensors and a mobile app.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n-US" sz="2000" b="1" dirty="0">
                <a:latin typeface="Cambria" panose="02040503050406030204" pitchFamily="18" charset="0"/>
                <a:ea typeface="Cambria" panose="02040503050406030204" pitchFamily="18" charset="0"/>
              </a:rPr>
              <a:t>Vehicle Health Monitoring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: A system that continuously checks engine health, tire pressure, and fuel levels, alerting drivers of issues.</a:t>
            </a:r>
          </a:p>
          <a:p>
            <a:pPr algn="just"/>
            <a:r>
              <a:rPr lang="en-US" sz="2000" b="1" dirty="0">
                <a:latin typeface="Cambria" panose="02040503050406030204" pitchFamily="18" charset="0"/>
                <a:ea typeface="Cambria" panose="02040503050406030204" pitchFamily="18" charset="0"/>
              </a:rPr>
              <a:t>6. Industrial IoT (</a:t>
            </a:r>
            <a:r>
              <a:rPr lang="en-US" sz="2400" b="1" dirty="0" err="1">
                <a:latin typeface="Cambria" panose="02040503050406030204" pitchFamily="18" charset="0"/>
                <a:ea typeface="Cambria" panose="02040503050406030204" pitchFamily="18" charset="0"/>
              </a:rPr>
              <a:t>IIoT</a:t>
            </a:r>
            <a:r>
              <a:rPr lang="en-US" sz="2000" b="1" dirty="0">
                <a:latin typeface="Cambria" panose="02040503050406030204" pitchFamily="18" charset="0"/>
                <a:ea typeface="Cambria" panose="02040503050406030204" pitchFamily="18" charset="0"/>
              </a:rPr>
              <a:t>)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n-US" sz="2000" b="1" dirty="0">
                <a:latin typeface="Cambria" panose="02040503050406030204" pitchFamily="18" charset="0"/>
                <a:ea typeface="Cambria" panose="02040503050406030204" pitchFamily="18" charset="0"/>
              </a:rPr>
              <a:t>Predictive Maintenance for Machines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: Sensors that monitor vibrations, temperature, and performance to predict failures before they occur.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n-US" sz="2000" b="1" dirty="0">
                <a:latin typeface="Cambria" panose="02040503050406030204" pitchFamily="18" charset="0"/>
                <a:ea typeface="Cambria" panose="02040503050406030204" pitchFamily="18" charset="0"/>
              </a:rPr>
              <a:t>Smart Inventory Management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: IoT-enabled tracking of stock levels and automated reordering.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n-US" sz="2000" b="1" dirty="0">
                <a:latin typeface="Cambria" panose="02040503050406030204" pitchFamily="18" charset="0"/>
                <a:ea typeface="Cambria" panose="02040503050406030204" pitchFamily="18" charset="0"/>
              </a:rPr>
              <a:t>Workplace Safety System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: Wearable sensors that detect hazardous gas leaks or dangerous environmental conditions.</a:t>
            </a:r>
          </a:p>
          <a:p>
            <a:pPr algn="just"/>
            <a:r>
              <a:rPr lang="en-US" sz="2000" b="1" dirty="0">
                <a:latin typeface="Cambria" panose="02040503050406030204" pitchFamily="18" charset="0"/>
                <a:ea typeface="Cambria" panose="02040503050406030204" pitchFamily="18" charset="0"/>
              </a:rPr>
              <a:t>7. IoT for Disaster Management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n-US" sz="2000" b="1" dirty="0">
                <a:latin typeface="Cambria" panose="02040503050406030204" pitchFamily="18" charset="0"/>
                <a:ea typeface="Cambria" panose="02040503050406030204" pitchFamily="18" charset="0"/>
              </a:rPr>
              <a:t>Early Flood Warning System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: Sensors in rivers and drainage systems to predict floods and send alerts.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n-US" sz="2000" b="1" dirty="0">
                <a:latin typeface="Cambria" panose="02040503050406030204" pitchFamily="18" charset="0"/>
                <a:ea typeface="Cambria" panose="02040503050406030204" pitchFamily="18" charset="0"/>
              </a:rPr>
              <a:t>Wildfire Detection System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: IoT-enabled thermal cameras and air quality sensors to detect wildfires early.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n-US" sz="2000" b="1" dirty="0">
                <a:latin typeface="Cambria" panose="02040503050406030204" pitchFamily="18" charset="0"/>
                <a:ea typeface="Cambria" panose="02040503050406030204" pitchFamily="18" charset="0"/>
              </a:rPr>
              <a:t>Earthquake Monitoring System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: Seismic sensors that provide early warnings of tremors and potential earthquakes.</a:t>
            </a:r>
          </a:p>
        </p:txBody>
      </p:sp>
    </p:spTree>
    <p:extLst>
      <p:ext uri="{BB962C8B-B14F-4D97-AF65-F5344CB8AC3E}">
        <p14:creationId xmlns:p14="http://schemas.microsoft.com/office/powerpoint/2010/main" val="39955800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</TotalTime>
  <Words>633</Words>
  <Application>Microsoft Office PowerPoint</Application>
  <PresentationFormat>Widescreen</PresentationFormat>
  <Paragraphs>50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Cambria</vt:lpstr>
      <vt:lpstr>Office Theme</vt:lpstr>
      <vt:lpstr>Design Thinking and Innovation</vt:lpstr>
      <vt:lpstr>PowerPoint Presentation</vt:lpstr>
      <vt:lpstr>Design thinking process  </vt:lpstr>
      <vt:lpstr>Benefits of design thinking  </vt:lpstr>
      <vt:lpstr>What is innovation? 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Design Thinking and Innovation</dc:title>
  <dc:creator>Admin</dc:creator>
  <cp:lastModifiedBy>Admin</cp:lastModifiedBy>
  <cp:revision>8</cp:revision>
  <dcterms:created xsi:type="dcterms:W3CDTF">2025-01-21T05:13:35Z</dcterms:created>
  <dcterms:modified xsi:type="dcterms:W3CDTF">2025-02-12T09:35:52Z</dcterms:modified>
</cp:coreProperties>
</file>