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0190" cy="1088390"/>
          </a:xfrm>
          <a:custGeom>
            <a:avLst/>
            <a:gdLst/>
            <a:ahLst/>
            <a:cxnLst/>
            <a:rect l="l" t="t" r="r" b="b"/>
            <a:pathLst>
              <a:path w="9140190" h="1088390">
                <a:moveTo>
                  <a:pt x="0" y="1088389"/>
                </a:moveTo>
                <a:lnTo>
                  <a:pt x="9140190" y="1088389"/>
                </a:lnTo>
                <a:lnTo>
                  <a:pt x="9140190" y="0"/>
                </a:lnTo>
                <a:lnTo>
                  <a:pt x="0" y="0"/>
                </a:lnTo>
                <a:lnTo>
                  <a:pt x="0" y="1088389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088389"/>
            <a:ext cx="9144000" cy="217170"/>
          </a:xfrm>
          <a:custGeom>
            <a:avLst/>
            <a:gdLst/>
            <a:ahLst/>
            <a:cxnLst/>
            <a:rect l="l" t="t" r="r" b="b"/>
            <a:pathLst>
              <a:path w="9144000" h="217169">
                <a:moveTo>
                  <a:pt x="9144000" y="0"/>
                </a:moveTo>
                <a:lnTo>
                  <a:pt x="0" y="0"/>
                </a:lnTo>
                <a:lnTo>
                  <a:pt x="0" y="217170"/>
                </a:lnTo>
                <a:lnTo>
                  <a:pt x="9144000" y="217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8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6605270"/>
            <a:ext cx="9138920" cy="252729"/>
          </a:xfrm>
          <a:custGeom>
            <a:avLst/>
            <a:gdLst/>
            <a:ahLst/>
            <a:cxnLst/>
            <a:rect l="l" t="t" r="r" b="b"/>
            <a:pathLst>
              <a:path w="9138920" h="252729">
                <a:moveTo>
                  <a:pt x="0" y="252729"/>
                </a:moveTo>
                <a:lnTo>
                  <a:pt x="0" y="0"/>
                </a:lnTo>
                <a:lnTo>
                  <a:pt x="9138920" y="0"/>
                </a:lnTo>
                <a:lnTo>
                  <a:pt x="9138920" y="252729"/>
                </a:lnTo>
                <a:lnTo>
                  <a:pt x="0" y="252729"/>
                </a:lnTo>
                <a:close/>
              </a:path>
            </a:pathLst>
          </a:custGeom>
          <a:solidFill>
            <a:srgbClr val="00183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389" y="6192520"/>
            <a:ext cx="1799589" cy="50419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334009"/>
            <a:ext cx="595630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9429" y="1518920"/>
            <a:ext cx="8105140" cy="4516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2420620"/>
          </a:xfrm>
          <a:custGeom>
            <a:avLst/>
            <a:gdLst/>
            <a:ahLst/>
            <a:cxnLst/>
            <a:rect l="l" t="t" r="r" b="b"/>
            <a:pathLst>
              <a:path w="9144000" h="2420620">
                <a:moveTo>
                  <a:pt x="9144000" y="0"/>
                </a:moveTo>
                <a:lnTo>
                  <a:pt x="0" y="0"/>
                </a:lnTo>
                <a:lnTo>
                  <a:pt x="0" y="2420620"/>
                </a:lnTo>
                <a:lnTo>
                  <a:pt x="4572000" y="2420620"/>
                </a:lnTo>
                <a:lnTo>
                  <a:pt x="9144000" y="2420620"/>
                </a:lnTo>
                <a:lnTo>
                  <a:pt x="9144000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605269"/>
            <a:ext cx="9138920" cy="252729"/>
          </a:xfrm>
          <a:custGeom>
            <a:avLst/>
            <a:gdLst/>
            <a:ahLst/>
            <a:cxnLst/>
            <a:rect l="l" t="t" r="r" b="b"/>
            <a:pathLst>
              <a:path w="9138920" h="252729">
                <a:moveTo>
                  <a:pt x="0" y="252729"/>
                </a:moveTo>
                <a:lnTo>
                  <a:pt x="0" y="0"/>
                </a:lnTo>
                <a:lnTo>
                  <a:pt x="9138920" y="0"/>
                </a:lnTo>
                <a:lnTo>
                  <a:pt x="9138920" y="252729"/>
                </a:lnTo>
                <a:lnTo>
                  <a:pt x="0" y="252729"/>
                </a:lnTo>
                <a:close/>
              </a:path>
            </a:pathLst>
          </a:custGeom>
          <a:solidFill>
            <a:srgbClr val="0018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420620"/>
            <a:ext cx="9144000" cy="215900"/>
          </a:xfrm>
          <a:custGeom>
            <a:avLst/>
            <a:gdLst/>
            <a:ahLst/>
            <a:cxnLst/>
            <a:rect l="l" t="t" r="r" b="b"/>
            <a:pathLst>
              <a:path w="9144000" h="215900">
                <a:moveTo>
                  <a:pt x="9144000" y="0"/>
                </a:moveTo>
                <a:lnTo>
                  <a:pt x="0" y="0"/>
                </a:lnTo>
                <a:lnTo>
                  <a:pt x="0" y="215900"/>
                </a:lnTo>
                <a:lnTo>
                  <a:pt x="9144000" y="2159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8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33600" y="838200"/>
            <a:ext cx="5105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Introduction</a:t>
            </a:r>
            <a:r>
              <a:rPr spc="-10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to</a:t>
            </a:r>
            <a:r>
              <a:rPr spc="-100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Hive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981200" y="4572000"/>
            <a:ext cx="5334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400" spc="175" dirty="0" smtClean="0">
                <a:latin typeface="Cambria"/>
                <a:cs typeface="Cambria"/>
              </a:rPr>
              <a:t>D.J.SANTOSH KUMAR </a:t>
            </a:r>
            <a:r>
              <a:rPr lang="en-US" dirty="0" smtClean="0">
                <a:latin typeface="Cambria"/>
                <a:cs typeface="Cambria"/>
              </a:rPr>
              <a:t>,</a:t>
            </a:r>
            <a:r>
              <a:rPr lang="en-US" dirty="0" err="1" smtClean="0">
                <a:latin typeface="Cambria"/>
                <a:cs typeface="Cambria"/>
              </a:rPr>
              <a:t>Asst.Professor,CSE</a:t>
            </a:r>
            <a:r>
              <a:rPr lang="en-US" dirty="0" smtClean="0">
                <a:latin typeface="Cambria"/>
                <a:cs typeface="Cambria"/>
              </a:rPr>
              <a:t>.</a:t>
            </a:r>
            <a:endParaRPr sz="2400" dirty="0">
              <a:latin typeface="Cambria"/>
              <a:cs typeface="Cambria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0" y="2666999"/>
            <a:ext cx="2133600" cy="19779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Big</a:t>
            </a:r>
            <a:r>
              <a:rPr spc="-110" dirty="0"/>
              <a:t> </a:t>
            </a:r>
            <a:r>
              <a:rPr spc="80" dirty="0"/>
              <a:t>data</a:t>
            </a:r>
            <a:r>
              <a:rPr spc="-100" dirty="0"/>
              <a:t> </a:t>
            </a:r>
            <a:r>
              <a:rPr dirty="0"/>
              <a:t>and</a:t>
            </a:r>
            <a:r>
              <a:rPr spc="-100" dirty="0"/>
              <a:t> </a:t>
            </a:r>
            <a:r>
              <a:rPr spc="-10" dirty="0"/>
              <a:t>Hadoop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8920"/>
            <a:ext cx="7883525" cy="39776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5080" indent="-342900">
              <a:lnSpc>
                <a:spcPct val="100299"/>
              </a:lnSpc>
              <a:spcBef>
                <a:spcPts val="90"/>
              </a:spcBef>
              <a:buClr>
                <a:srgbClr val="6697CC"/>
              </a:buClr>
              <a:buFont typeface="Arial MT"/>
              <a:buChar char="•"/>
              <a:tabLst>
                <a:tab pos="355600" algn="l"/>
              </a:tabLst>
            </a:pPr>
            <a:r>
              <a:rPr sz="2800" spc="-20" dirty="0">
                <a:latin typeface="Microsoft Sans Serif"/>
                <a:cs typeface="Microsoft Sans Serif"/>
              </a:rPr>
              <a:t>The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term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‘Big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Data’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is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used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165" dirty="0">
                <a:latin typeface="Microsoft Sans Serif"/>
                <a:cs typeface="Microsoft Sans Serif"/>
              </a:rPr>
              <a:t>for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collections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160" dirty="0">
                <a:latin typeface="Microsoft Sans Serif"/>
                <a:cs typeface="Microsoft Sans Serif"/>
              </a:rPr>
              <a:t>of </a:t>
            </a:r>
            <a:r>
              <a:rPr sz="2800" dirty="0">
                <a:latin typeface="Microsoft Sans Serif"/>
                <a:cs typeface="Microsoft Sans Serif"/>
              </a:rPr>
              <a:t>large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datasets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150" dirty="0">
                <a:latin typeface="Microsoft Sans Serif"/>
                <a:cs typeface="Microsoft Sans Serif"/>
              </a:rPr>
              <a:t>that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include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huge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volume,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high </a:t>
            </a:r>
            <a:r>
              <a:rPr sz="2800" dirty="0">
                <a:latin typeface="Microsoft Sans Serif"/>
                <a:cs typeface="Microsoft Sans Serif"/>
              </a:rPr>
              <a:t>velocity,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and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a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variety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185" dirty="0">
                <a:latin typeface="Microsoft Sans Serif"/>
                <a:cs typeface="Microsoft Sans Serif"/>
              </a:rPr>
              <a:t>of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data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145" dirty="0">
                <a:latin typeface="Microsoft Sans Serif"/>
                <a:cs typeface="Microsoft Sans Serif"/>
              </a:rPr>
              <a:t>that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is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increasing day</a:t>
            </a:r>
            <a:r>
              <a:rPr sz="2800" spc="-1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by</a:t>
            </a:r>
            <a:r>
              <a:rPr sz="2800" spc="-13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day.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41910" indent="-342900">
              <a:lnSpc>
                <a:spcPct val="100299"/>
              </a:lnSpc>
              <a:spcBef>
                <a:spcPts val="800"/>
              </a:spcBef>
              <a:buClr>
                <a:srgbClr val="6697CC"/>
              </a:buClr>
              <a:buFont typeface="Arial MT"/>
              <a:buChar char="•"/>
              <a:tabLst>
                <a:tab pos="355600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Using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95" dirty="0">
                <a:latin typeface="Microsoft Sans Serif"/>
                <a:cs typeface="Microsoft Sans Serif"/>
              </a:rPr>
              <a:t>traditional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data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management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systems,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175" dirty="0">
                <a:latin typeface="Microsoft Sans Serif"/>
                <a:cs typeface="Microsoft Sans Serif"/>
              </a:rPr>
              <a:t>it </a:t>
            </a:r>
            <a:r>
              <a:rPr sz="2800" spc="-10" dirty="0">
                <a:latin typeface="Microsoft Sans Serif"/>
                <a:cs typeface="Microsoft Sans Serif"/>
              </a:rPr>
              <a:t>is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135" dirty="0">
                <a:latin typeface="Microsoft Sans Serif"/>
                <a:cs typeface="Microsoft Sans Serif"/>
              </a:rPr>
              <a:t>difficult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190" dirty="0">
                <a:latin typeface="Microsoft Sans Serif"/>
                <a:cs typeface="Microsoft Sans Serif"/>
              </a:rPr>
              <a:t>to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process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Big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Data.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Therefore,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95" dirty="0">
                <a:latin typeface="Microsoft Sans Serif"/>
                <a:cs typeface="Microsoft Sans Serif"/>
              </a:rPr>
              <a:t>the </a:t>
            </a:r>
            <a:r>
              <a:rPr sz="2800" spc="-20" dirty="0">
                <a:latin typeface="Microsoft Sans Serif"/>
                <a:cs typeface="Microsoft Sans Serif"/>
              </a:rPr>
              <a:t>Apache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Software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Foundation </a:t>
            </a:r>
            <a:r>
              <a:rPr sz="2800" spc="70" dirty="0">
                <a:latin typeface="Microsoft Sans Serif"/>
                <a:cs typeface="Microsoft Sans Serif"/>
              </a:rPr>
              <a:t>introduced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a </a:t>
            </a:r>
            <a:r>
              <a:rPr sz="2800" spc="75" dirty="0">
                <a:latin typeface="Microsoft Sans Serif"/>
                <a:cs typeface="Microsoft Sans Serif"/>
              </a:rPr>
              <a:t>framework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called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Hadoop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190" dirty="0">
                <a:latin typeface="Microsoft Sans Serif"/>
                <a:cs typeface="Microsoft Sans Serif"/>
              </a:rPr>
              <a:t>to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solve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Big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Data </a:t>
            </a:r>
            <a:r>
              <a:rPr sz="2800" dirty="0">
                <a:latin typeface="Microsoft Sans Serif"/>
                <a:cs typeface="Microsoft Sans Serif"/>
              </a:rPr>
              <a:t>management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and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processing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challenges.</a:t>
            </a:r>
            <a:endParaRPr sz="2800" dirty="0">
              <a:latin typeface="Microsoft Sans Serif"/>
              <a:cs typeface="Microsoft Sans Serif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647635"/>
            <a:ext cx="2895600" cy="12103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Hadoop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8920"/>
            <a:ext cx="8071484" cy="44843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99085" marR="5080" indent="-287020">
              <a:lnSpc>
                <a:spcPct val="100400"/>
              </a:lnSpc>
              <a:spcBef>
                <a:spcPts val="85"/>
              </a:spcBef>
              <a:buClr>
                <a:srgbClr val="6697CC"/>
              </a:buClr>
              <a:buFont typeface="Arial MT"/>
              <a:buChar char="•"/>
              <a:tabLst>
                <a:tab pos="299085" algn="l"/>
              </a:tabLst>
            </a:pPr>
            <a:r>
              <a:rPr sz="2350" dirty="0">
                <a:latin typeface="Microsoft Sans Serif"/>
                <a:cs typeface="Microsoft Sans Serif"/>
              </a:rPr>
              <a:t>Hadoop</a:t>
            </a:r>
            <a:r>
              <a:rPr sz="2350" spc="-5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is</a:t>
            </a:r>
            <a:r>
              <a:rPr sz="2350" spc="-50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an</a:t>
            </a:r>
            <a:r>
              <a:rPr sz="2350" spc="-4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open-source</a:t>
            </a:r>
            <a:r>
              <a:rPr sz="2350" spc="-55" dirty="0">
                <a:latin typeface="Microsoft Sans Serif"/>
                <a:cs typeface="Microsoft Sans Serif"/>
              </a:rPr>
              <a:t> </a:t>
            </a:r>
            <a:r>
              <a:rPr sz="2350" spc="75" dirty="0">
                <a:latin typeface="Microsoft Sans Serif"/>
                <a:cs typeface="Microsoft Sans Serif"/>
              </a:rPr>
              <a:t>framework</a:t>
            </a:r>
            <a:r>
              <a:rPr sz="2350" spc="-55" dirty="0">
                <a:latin typeface="Microsoft Sans Serif"/>
                <a:cs typeface="Microsoft Sans Serif"/>
              </a:rPr>
              <a:t> </a:t>
            </a:r>
            <a:r>
              <a:rPr sz="2350" spc="155" dirty="0">
                <a:latin typeface="Microsoft Sans Serif"/>
                <a:cs typeface="Microsoft Sans Serif"/>
              </a:rPr>
              <a:t>to</a:t>
            </a:r>
            <a:r>
              <a:rPr sz="2350" spc="-45" dirty="0">
                <a:latin typeface="Microsoft Sans Serif"/>
                <a:cs typeface="Microsoft Sans Serif"/>
              </a:rPr>
              <a:t> </a:t>
            </a:r>
            <a:r>
              <a:rPr sz="2350" spc="55" dirty="0">
                <a:latin typeface="Microsoft Sans Serif"/>
                <a:cs typeface="Microsoft Sans Serif"/>
              </a:rPr>
              <a:t>store</a:t>
            </a:r>
            <a:r>
              <a:rPr sz="2350" spc="-50" dirty="0">
                <a:latin typeface="Microsoft Sans Serif"/>
                <a:cs typeface="Microsoft Sans Serif"/>
              </a:rPr>
              <a:t> </a:t>
            </a:r>
            <a:r>
              <a:rPr sz="2350" spc="-25" dirty="0">
                <a:latin typeface="Microsoft Sans Serif"/>
                <a:cs typeface="Microsoft Sans Serif"/>
              </a:rPr>
              <a:t>and </a:t>
            </a:r>
            <a:r>
              <a:rPr sz="2350" dirty="0">
                <a:latin typeface="Microsoft Sans Serif"/>
                <a:cs typeface="Microsoft Sans Serif"/>
              </a:rPr>
              <a:t>process</a:t>
            </a:r>
            <a:r>
              <a:rPr sz="2350" spc="1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Big</a:t>
            </a:r>
            <a:r>
              <a:rPr sz="2350" spc="1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Data</a:t>
            </a:r>
            <a:r>
              <a:rPr sz="2350" spc="2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in</a:t>
            </a:r>
            <a:r>
              <a:rPr sz="2350" spc="15" dirty="0">
                <a:latin typeface="Microsoft Sans Serif"/>
                <a:cs typeface="Microsoft Sans Serif"/>
              </a:rPr>
              <a:t> </a:t>
            </a:r>
            <a:r>
              <a:rPr sz="2350" spc="-100" dirty="0">
                <a:latin typeface="Microsoft Sans Serif"/>
                <a:cs typeface="Microsoft Sans Serif"/>
              </a:rPr>
              <a:t>a</a:t>
            </a:r>
            <a:r>
              <a:rPr sz="2350" dirty="0">
                <a:latin typeface="Microsoft Sans Serif"/>
                <a:cs typeface="Microsoft Sans Serif"/>
              </a:rPr>
              <a:t> </a:t>
            </a:r>
            <a:r>
              <a:rPr sz="2350" spc="80" dirty="0">
                <a:latin typeface="Microsoft Sans Serif"/>
                <a:cs typeface="Microsoft Sans Serif"/>
              </a:rPr>
              <a:t>distributed</a:t>
            </a:r>
            <a:r>
              <a:rPr sz="2350" spc="20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environment.</a:t>
            </a:r>
            <a:r>
              <a:rPr sz="2350" spc="5" dirty="0">
                <a:latin typeface="Microsoft Sans Serif"/>
                <a:cs typeface="Microsoft Sans Serif"/>
              </a:rPr>
              <a:t> </a:t>
            </a:r>
            <a:r>
              <a:rPr sz="2350" spc="135" dirty="0">
                <a:latin typeface="Microsoft Sans Serif"/>
                <a:cs typeface="Microsoft Sans Serif"/>
              </a:rPr>
              <a:t>It</a:t>
            </a:r>
            <a:r>
              <a:rPr sz="2350" spc="10" dirty="0">
                <a:latin typeface="Microsoft Sans Serif"/>
                <a:cs typeface="Microsoft Sans Serif"/>
              </a:rPr>
              <a:t> </a:t>
            </a:r>
            <a:r>
              <a:rPr sz="2350" spc="-10" dirty="0">
                <a:latin typeface="Microsoft Sans Serif"/>
                <a:cs typeface="Microsoft Sans Serif"/>
              </a:rPr>
              <a:t>contains </a:t>
            </a:r>
            <a:r>
              <a:rPr sz="2350" spc="145" dirty="0">
                <a:latin typeface="Microsoft Sans Serif"/>
                <a:cs typeface="Microsoft Sans Serif"/>
              </a:rPr>
              <a:t>two</a:t>
            </a:r>
            <a:r>
              <a:rPr sz="2350" spc="-5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modules,</a:t>
            </a:r>
            <a:r>
              <a:rPr sz="2350" spc="-6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one</a:t>
            </a:r>
            <a:r>
              <a:rPr sz="2350" spc="-60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is</a:t>
            </a:r>
            <a:r>
              <a:rPr sz="2350" spc="-55" dirty="0">
                <a:latin typeface="Microsoft Sans Serif"/>
                <a:cs typeface="Microsoft Sans Serif"/>
              </a:rPr>
              <a:t> </a:t>
            </a:r>
            <a:r>
              <a:rPr sz="2350" spc="-10" dirty="0">
                <a:latin typeface="Microsoft Sans Serif"/>
                <a:cs typeface="Microsoft Sans Serif"/>
              </a:rPr>
              <a:t>MapReduce</a:t>
            </a:r>
            <a:r>
              <a:rPr sz="2350" spc="-60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and</a:t>
            </a:r>
            <a:r>
              <a:rPr sz="2350" spc="-55" dirty="0">
                <a:latin typeface="Microsoft Sans Serif"/>
                <a:cs typeface="Microsoft Sans Serif"/>
              </a:rPr>
              <a:t> </a:t>
            </a:r>
            <a:r>
              <a:rPr sz="2350" spc="60" dirty="0">
                <a:latin typeface="Microsoft Sans Serif"/>
                <a:cs typeface="Microsoft Sans Serif"/>
              </a:rPr>
              <a:t>another</a:t>
            </a:r>
            <a:r>
              <a:rPr sz="2350" spc="-5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is</a:t>
            </a:r>
            <a:r>
              <a:rPr sz="2350" spc="-65" dirty="0">
                <a:latin typeface="Microsoft Sans Serif"/>
                <a:cs typeface="Microsoft Sans Serif"/>
              </a:rPr>
              <a:t> </a:t>
            </a:r>
            <a:r>
              <a:rPr sz="2350" spc="-10" dirty="0">
                <a:latin typeface="Microsoft Sans Serif"/>
                <a:cs typeface="Microsoft Sans Serif"/>
              </a:rPr>
              <a:t>Hadoop </a:t>
            </a:r>
            <a:r>
              <a:rPr sz="2350" spc="70" dirty="0">
                <a:latin typeface="Microsoft Sans Serif"/>
                <a:cs typeface="Microsoft Sans Serif"/>
              </a:rPr>
              <a:t>Distributed</a:t>
            </a:r>
            <a:r>
              <a:rPr sz="2350" spc="-8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File</a:t>
            </a:r>
            <a:r>
              <a:rPr sz="2350" spc="-95" dirty="0">
                <a:latin typeface="Microsoft Sans Serif"/>
                <a:cs typeface="Microsoft Sans Serif"/>
              </a:rPr>
              <a:t> </a:t>
            </a:r>
            <a:r>
              <a:rPr sz="2350" spc="-10" dirty="0">
                <a:latin typeface="Microsoft Sans Serif"/>
                <a:cs typeface="Microsoft Sans Serif"/>
              </a:rPr>
              <a:t>System</a:t>
            </a:r>
            <a:r>
              <a:rPr sz="2350" spc="-80" dirty="0">
                <a:latin typeface="Microsoft Sans Serif"/>
                <a:cs typeface="Microsoft Sans Serif"/>
              </a:rPr>
              <a:t> </a:t>
            </a:r>
            <a:r>
              <a:rPr sz="2350" spc="-10" dirty="0">
                <a:latin typeface="Microsoft Sans Serif"/>
                <a:cs typeface="Microsoft Sans Serif"/>
              </a:rPr>
              <a:t>(HDFS).</a:t>
            </a:r>
            <a:endParaRPr sz="2350" dirty="0">
              <a:latin typeface="Microsoft Sans Serif"/>
              <a:cs typeface="Microsoft Sans Serif"/>
            </a:endParaRPr>
          </a:p>
          <a:p>
            <a:pPr marL="635635" marR="142875" indent="-240029">
              <a:lnSpc>
                <a:spcPct val="100400"/>
              </a:lnSpc>
              <a:spcBef>
                <a:spcPts val="580"/>
              </a:spcBef>
            </a:pPr>
            <a:r>
              <a:rPr sz="3525" baseline="2364" dirty="0">
                <a:solidFill>
                  <a:srgbClr val="6697CC"/>
                </a:solidFill>
                <a:latin typeface="Arial MT"/>
                <a:cs typeface="Arial MT"/>
              </a:rPr>
              <a:t>–</a:t>
            </a:r>
            <a:r>
              <a:rPr sz="3525" spc="-60" baseline="2364" dirty="0">
                <a:solidFill>
                  <a:srgbClr val="6697CC"/>
                </a:solidFill>
                <a:latin typeface="Arial MT"/>
                <a:cs typeface="Arial MT"/>
              </a:rPr>
              <a:t> </a:t>
            </a:r>
            <a:r>
              <a:rPr sz="2350" spc="-20" dirty="0">
                <a:latin typeface="Microsoft Sans Serif"/>
                <a:cs typeface="Microsoft Sans Serif"/>
              </a:rPr>
              <a:t>MapReduce:</a:t>
            </a:r>
            <a:r>
              <a:rPr sz="2350" spc="-50" dirty="0">
                <a:latin typeface="Microsoft Sans Serif"/>
                <a:cs typeface="Microsoft Sans Serif"/>
              </a:rPr>
              <a:t> </a:t>
            </a:r>
            <a:r>
              <a:rPr sz="2350" spc="135" dirty="0">
                <a:latin typeface="Microsoft Sans Serif"/>
                <a:cs typeface="Microsoft Sans Serif"/>
              </a:rPr>
              <a:t>It</a:t>
            </a:r>
            <a:r>
              <a:rPr sz="2350" spc="-4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is</a:t>
            </a:r>
            <a:r>
              <a:rPr sz="2350" spc="-50" dirty="0">
                <a:latin typeface="Microsoft Sans Serif"/>
                <a:cs typeface="Microsoft Sans Serif"/>
              </a:rPr>
              <a:t> </a:t>
            </a:r>
            <a:r>
              <a:rPr sz="2350" spc="-100" dirty="0">
                <a:latin typeface="Microsoft Sans Serif"/>
                <a:cs typeface="Microsoft Sans Serif"/>
              </a:rPr>
              <a:t>a</a:t>
            </a:r>
            <a:r>
              <a:rPr sz="2350" spc="-30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parallel</a:t>
            </a:r>
            <a:r>
              <a:rPr sz="2350" spc="-40" dirty="0">
                <a:latin typeface="Microsoft Sans Serif"/>
                <a:cs typeface="Microsoft Sans Serif"/>
              </a:rPr>
              <a:t> </a:t>
            </a:r>
            <a:r>
              <a:rPr sz="2350" spc="55" dirty="0">
                <a:latin typeface="Microsoft Sans Serif"/>
                <a:cs typeface="Microsoft Sans Serif"/>
              </a:rPr>
              <a:t>programming</a:t>
            </a:r>
            <a:r>
              <a:rPr sz="2350" spc="-40" dirty="0">
                <a:latin typeface="Microsoft Sans Serif"/>
                <a:cs typeface="Microsoft Sans Serif"/>
              </a:rPr>
              <a:t> </a:t>
            </a:r>
            <a:r>
              <a:rPr sz="2350" spc="60" dirty="0">
                <a:latin typeface="Microsoft Sans Serif"/>
                <a:cs typeface="Microsoft Sans Serif"/>
              </a:rPr>
              <a:t>model</a:t>
            </a:r>
            <a:r>
              <a:rPr sz="2350" spc="-50" dirty="0">
                <a:latin typeface="Microsoft Sans Serif"/>
                <a:cs typeface="Microsoft Sans Serif"/>
              </a:rPr>
              <a:t> </a:t>
            </a:r>
            <a:r>
              <a:rPr sz="2350" spc="120" dirty="0">
                <a:latin typeface="Microsoft Sans Serif"/>
                <a:cs typeface="Microsoft Sans Serif"/>
              </a:rPr>
              <a:t>for </a:t>
            </a:r>
            <a:r>
              <a:rPr sz="2350" dirty="0">
                <a:latin typeface="Microsoft Sans Serif"/>
                <a:cs typeface="Microsoft Sans Serif"/>
              </a:rPr>
              <a:t>processing</a:t>
            </a:r>
            <a:r>
              <a:rPr sz="2350" spc="40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large</a:t>
            </a:r>
            <a:r>
              <a:rPr sz="2350" spc="3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amounts</a:t>
            </a:r>
            <a:r>
              <a:rPr sz="2350" spc="40" dirty="0">
                <a:latin typeface="Microsoft Sans Serif"/>
                <a:cs typeface="Microsoft Sans Serif"/>
              </a:rPr>
              <a:t> </a:t>
            </a:r>
            <a:r>
              <a:rPr sz="2350" spc="155" dirty="0">
                <a:latin typeface="Microsoft Sans Serif"/>
                <a:cs typeface="Microsoft Sans Serif"/>
              </a:rPr>
              <a:t>of</a:t>
            </a:r>
            <a:r>
              <a:rPr sz="2350" spc="45" dirty="0">
                <a:latin typeface="Microsoft Sans Serif"/>
                <a:cs typeface="Microsoft Sans Serif"/>
              </a:rPr>
              <a:t> </a:t>
            </a:r>
            <a:r>
              <a:rPr sz="2350" spc="55" dirty="0">
                <a:latin typeface="Microsoft Sans Serif"/>
                <a:cs typeface="Microsoft Sans Serif"/>
              </a:rPr>
              <a:t>structured,</a:t>
            </a:r>
            <a:r>
              <a:rPr sz="2350" spc="25" dirty="0">
                <a:latin typeface="Microsoft Sans Serif"/>
                <a:cs typeface="Microsoft Sans Serif"/>
              </a:rPr>
              <a:t> </a:t>
            </a:r>
            <a:r>
              <a:rPr sz="2350" spc="-10" dirty="0">
                <a:latin typeface="Microsoft Sans Serif"/>
                <a:cs typeface="Microsoft Sans Serif"/>
              </a:rPr>
              <a:t>semi- </a:t>
            </a:r>
            <a:r>
              <a:rPr sz="2350" spc="55" dirty="0">
                <a:latin typeface="Microsoft Sans Serif"/>
                <a:cs typeface="Microsoft Sans Serif"/>
              </a:rPr>
              <a:t>structured,</a:t>
            </a:r>
            <a:r>
              <a:rPr sz="2350" dirty="0">
                <a:latin typeface="Microsoft Sans Serif"/>
                <a:cs typeface="Microsoft Sans Serif"/>
              </a:rPr>
              <a:t> and</a:t>
            </a:r>
            <a:r>
              <a:rPr sz="2350" spc="20" dirty="0">
                <a:latin typeface="Microsoft Sans Serif"/>
                <a:cs typeface="Microsoft Sans Serif"/>
              </a:rPr>
              <a:t> </a:t>
            </a:r>
            <a:r>
              <a:rPr sz="2350" spc="65" dirty="0">
                <a:latin typeface="Microsoft Sans Serif"/>
                <a:cs typeface="Microsoft Sans Serif"/>
              </a:rPr>
              <a:t>unstructured</a:t>
            </a:r>
            <a:r>
              <a:rPr sz="2350" spc="20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data</a:t>
            </a:r>
            <a:r>
              <a:rPr sz="2350" spc="20" dirty="0">
                <a:latin typeface="Microsoft Sans Serif"/>
                <a:cs typeface="Microsoft Sans Serif"/>
              </a:rPr>
              <a:t> </a:t>
            </a:r>
            <a:r>
              <a:rPr sz="2350" spc="50" dirty="0">
                <a:latin typeface="Microsoft Sans Serif"/>
                <a:cs typeface="Microsoft Sans Serif"/>
              </a:rPr>
              <a:t>on</a:t>
            </a:r>
            <a:r>
              <a:rPr sz="2350" spc="1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large</a:t>
            </a:r>
            <a:r>
              <a:rPr sz="2350" spc="2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clusters</a:t>
            </a:r>
            <a:r>
              <a:rPr sz="2350" spc="10" dirty="0">
                <a:latin typeface="Microsoft Sans Serif"/>
                <a:cs typeface="Microsoft Sans Serif"/>
              </a:rPr>
              <a:t> </a:t>
            </a:r>
            <a:r>
              <a:rPr sz="2350" spc="135" dirty="0">
                <a:latin typeface="Microsoft Sans Serif"/>
                <a:cs typeface="Microsoft Sans Serif"/>
              </a:rPr>
              <a:t>of </a:t>
            </a:r>
            <a:r>
              <a:rPr sz="2350" spc="60" dirty="0">
                <a:latin typeface="Microsoft Sans Serif"/>
                <a:cs typeface="Microsoft Sans Serif"/>
              </a:rPr>
              <a:t>commodity</a:t>
            </a:r>
            <a:r>
              <a:rPr sz="2350" spc="-45" dirty="0">
                <a:latin typeface="Microsoft Sans Serif"/>
                <a:cs typeface="Microsoft Sans Serif"/>
              </a:rPr>
              <a:t> </a:t>
            </a:r>
            <a:r>
              <a:rPr sz="2350" spc="-10" dirty="0">
                <a:latin typeface="Microsoft Sans Serif"/>
                <a:cs typeface="Microsoft Sans Serif"/>
              </a:rPr>
              <a:t>hardware.</a:t>
            </a:r>
            <a:endParaRPr sz="2350" dirty="0">
              <a:latin typeface="Microsoft Sans Serif"/>
              <a:cs typeface="Microsoft Sans Serif"/>
            </a:endParaRPr>
          </a:p>
          <a:p>
            <a:pPr marL="635635" marR="121285" indent="-240029">
              <a:lnSpc>
                <a:spcPct val="100400"/>
              </a:lnSpc>
              <a:spcBef>
                <a:spcPts val="580"/>
              </a:spcBef>
            </a:pPr>
            <a:r>
              <a:rPr sz="3525" baseline="2364" dirty="0">
                <a:solidFill>
                  <a:srgbClr val="6697CC"/>
                </a:solidFill>
                <a:latin typeface="Arial MT"/>
                <a:cs typeface="Arial MT"/>
              </a:rPr>
              <a:t>–</a:t>
            </a:r>
            <a:r>
              <a:rPr sz="3525" spc="-104" baseline="2364" dirty="0">
                <a:solidFill>
                  <a:srgbClr val="6697CC"/>
                </a:solidFill>
                <a:latin typeface="Arial MT"/>
                <a:cs typeface="Arial MT"/>
              </a:rPr>
              <a:t> </a:t>
            </a:r>
            <a:r>
              <a:rPr sz="2350" spc="-135" dirty="0">
                <a:latin typeface="Microsoft Sans Serif"/>
                <a:cs typeface="Microsoft Sans Serif"/>
              </a:rPr>
              <a:t>HDFS:</a:t>
            </a:r>
            <a:r>
              <a:rPr sz="2350" spc="-7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Hadoop</a:t>
            </a:r>
            <a:r>
              <a:rPr sz="2350" spc="-75" dirty="0">
                <a:latin typeface="Microsoft Sans Serif"/>
                <a:cs typeface="Microsoft Sans Serif"/>
              </a:rPr>
              <a:t> </a:t>
            </a:r>
            <a:r>
              <a:rPr sz="2350" spc="70" dirty="0">
                <a:latin typeface="Microsoft Sans Serif"/>
                <a:cs typeface="Microsoft Sans Serif"/>
              </a:rPr>
              <a:t>Distributed</a:t>
            </a:r>
            <a:r>
              <a:rPr sz="2350" spc="-70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File</a:t>
            </a:r>
            <a:r>
              <a:rPr sz="2350" spc="-65" dirty="0">
                <a:latin typeface="Microsoft Sans Serif"/>
                <a:cs typeface="Microsoft Sans Serif"/>
              </a:rPr>
              <a:t> </a:t>
            </a:r>
            <a:r>
              <a:rPr sz="2350" spc="-10" dirty="0">
                <a:latin typeface="Microsoft Sans Serif"/>
                <a:cs typeface="Microsoft Sans Serif"/>
              </a:rPr>
              <a:t>System</a:t>
            </a:r>
            <a:r>
              <a:rPr sz="2350" spc="-60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is</a:t>
            </a:r>
            <a:r>
              <a:rPr sz="2350" spc="-70" dirty="0">
                <a:latin typeface="Microsoft Sans Serif"/>
                <a:cs typeface="Microsoft Sans Serif"/>
              </a:rPr>
              <a:t> </a:t>
            </a:r>
            <a:r>
              <a:rPr sz="2350" spc="-100" dirty="0">
                <a:latin typeface="Microsoft Sans Serif"/>
                <a:cs typeface="Microsoft Sans Serif"/>
              </a:rPr>
              <a:t>a</a:t>
            </a:r>
            <a:r>
              <a:rPr sz="2350" spc="-60" dirty="0">
                <a:latin typeface="Microsoft Sans Serif"/>
                <a:cs typeface="Microsoft Sans Serif"/>
              </a:rPr>
              <a:t> </a:t>
            </a:r>
            <a:r>
              <a:rPr sz="2350" spc="95" dirty="0">
                <a:latin typeface="Microsoft Sans Serif"/>
                <a:cs typeface="Microsoft Sans Serif"/>
              </a:rPr>
              <a:t>part</a:t>
            </a:r>
            <a:r>
              <a:rPr sz="2350" spc="-70" dirty="0">
                <a:latin typeface="Microsoft Sans Serif"/>
                <a:cs typeface="Microsoft Sans Serif"/>
              </a:rPr>
              <a:t> </a:t>
            </a:r>
            <a:r>
              <a:rPr sz="2350" spc="130" dirty="0">
                <a:latin typeface="Microsoft Sans Serif"/>
                <a:cs typeface="Microsoft Sans Serif"/>
              </a:rPr>
              <a:t>of </a:t>
            </a:r>
            <a:r>
              <a:rPr sz="2350" dirty="0">
                <a:latin typeface="Microsoft Sans Serif"/>
                <a:cs typeface="Microsoft Sans Serif"/>
              </a:rPr>
              <a:t>Hadoop</a:t>
            </a:r>
            <a:r>
              <a:rPr sz="2350" spc="-65" dirty="0">
                <a:latin typeface="Microsoft Sans Serif"/>
                <a:cs typeface="Microsoft Sans Serif"/>
              </a:rPr>
              <a:t> </a:t>
            </a:r>
            <a:r>
              <a:rPr sz="2350" spc="55" dirty="0">
                <a:latin typeface="Microsoft Sans Serif"/>
                <a:cs typeface="Microsoft Sans Serif"/>
              </a:rPr>
              <a:t>framework,</a:t>
            </a:r>
            <a:r>
              <a:rPr sz="2350" spc="-6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used</a:t>
            </a:r>
            <a:r>
              <a:rPr sz="2350" spc="-50" dirty="0">
                <a:latin typeface="Microsoft Sans Serif"/>
                <a:cs typeface="Microsoft Sans Serif"/>
              </a:rPr>
              <a:t> </a:t>
            </a:r>
            <a:r>
              <a:rPr sz="2350" spc="155" dirty="0">
                <a:latin typeface="Microsoft Sans Serif"/>
                <a:cs typeface="Microsoft Sans Serif"/>
              </a:rPr>
              <a:t>to</a:t>
            </a:r>
            <a:r>
              <a:rPr sz="2350" spc="-65" dirty="0">
                <a:latin typeface="Microsoft Sans Serif"/>
                <a:cs typeface="Microsoft Sans Serif"/>
              </a:rPr>
              <a:t> </a:t>
            </a:r>
            <a:r>
              <a:rPr sz="2350" spc="60" dirty="0">
                <a:latin typeface="Microsoft Sans Serif"/>
                <a:cs typeface="Microsoft Sans Serif"/>
              </a:rPr>
              <a:t>store</a:t>
            </a:r>
            <a:r>
              <a:rPr sz="2350" spc="-60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and</a:t>
            </a:r>
            <a:r>
              <a:rPr sz="2350" spc="-60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process</a:t>
            </a:r>
            <a:r>
              <a:rPr sz="2350" spc="-55" dirty="0">
                <a:latin typeface="Microsoft Sans Serif"/>
                <a:cs typeface="Microsoft Sans Serif"/>
              </a:rPr>
              <a:t> </a:t>
            </a:r>
            <a:r>
              <a:rPr sz="2350" spc="75" dirty="0">
                <a:latin typeface="Microsoft Sans Serif"/>
                <a:cs typeface="Microsoft Sans Serif"/>
              </a:rPr>
              <a:t>the </a:t>
            </a:r>
            <a:r>
              <a:rPr sz="2350" dirty="0">
                <a:latin typeface="Microsoft Sans Serif"/>
                <a:cs typeface="Microsoft Sans Serif"/>
              </a:rPr>
              <a:t>datasets.</a:t>
            </a:r>
            <a:r>
              <a:rPr sz="2350" spc="-20" dirty="0">
                <a:latin typeface="Microsoft Sans Serif"/>
                <a:cs typeface="Microsoft Sans Serif"/>
              </a:rPr>
              <a:t> </a:t>
            </a:r>
            <a:r>
              <a:rPr sz="2350" spc="135" dirty="0">
                <a:latin typeface="Microsoft Sans Serif"/>
                <a:cs typeface="Microsoft Sans Serif"/>
              </a:rPr>
              <a:t>It</a:t>
            </a:r>
            <a:r>
              <a:rPr sz="2350" spc="-1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provides</a:t>
            </a:r>
            <a:r>
              <a:rPr sz="2350" spc="-15" dirty="0">
                <a:latin typeface="Microsoft Sans Serif"/>
                <a:cs typeface="Microsoft Sans Serif"/>
              </a:rPr>
              <a:t> </a:t>
            </a:r>
            <a:r>
              <a:rPr sz="2350" spc="-100" dirty="0">
                <a:latin typeface="Microsoft Sans Serif"/>
                <a:cs typeface="Microsoft Sans Serif"/>
              </a:rPr>
              <a:t>a</a:t>
            </a:r>
            <a:r>
              <a:rPr sz="2350" spc="-5" dirty="0">
                <a:latin typeface="Microsoft Sans Serif"/>
                <a:cs typeface="Microsoft Sans Serif"/>
              </a:rPr>
              <a:t> </a:t>
            </a:r>
            <a:r>
              <a:rPr sz="2350" spc="65" dirty="0">
                <a:latin typeface="Microsoft Sans Serif"/>
                <a:cs typeface="Microsoft Sans Serif"/>
              </a:rPr>
              <a:t>fault-</a:t>
            </a:r>
            <a:r>
              <a:rPr sz="2350" spc="100" dirty="0">
                <a:latin typeface="Microsoft Sans Serif"/>
                <a:cs typeface="Microsoft Sans Serif"/>
              </a:rPr>
              <a:t>tolerant</a:t>
            </a:r>
            <a:r>
              <a:rPr sz="2350" spc="-10" dirty="0">
                <a:latin typeface="Microsoft Sans Serif"/>
                <a:cs typeface="Microsoft Sans Serif"/>
              </a:rPr>
              <a:t> </a:t>
            </a:r>
            <a:r>
              <a:rPr sz="2350" spc="105" dirty="0">
                <a:latin typeface="Microsoft Sans Serif"/>
                <a:cs typeface="Microsoft Sans Serif"/>
              </a:rPr>
              <a:t>file</a:t>
            </a:r>
            <a:r>
              <a:rPr sz="2350" spc="-15" dirty="0">
                <a:latin typeface="Microsoft Sans Serif"/>
                <a:cs typeface="Microsoft Sans Serif"/>
              </a:rPr>
              <a:t> </a:t>
            </a:r>
            <a:r>
              <a:rPr sz="2350" dirty="0">
                <a:latin typeface="Microsoft Sans Serif"/>
                <a:cs typeface="Microsoft Sans Serif"/>
              </a:rPr>
              <a:t>system </a:t>
            </a:r>
            <a:r>
              <a:rPr sz="2350" spc="155" dirty="0">
                <a:latin typeface="Microsoft Sans Serif"/>
                <a:cs typeface="Microsoft Sans Serif"/>
              </a:rPr>
              <a:t>to</a:t>
            </a:r>
            <a:r>
              <a:rPr sz="2350" spc="-20" dirty="0">
                <a:latin typeface="Microsoft Sans Serif"/>
                <a:cs typeface="Microsoft Sans Serif"/>
              </a:rPr>
              <a:t> </a:t>
            </a:r>
            <a:r>
              <a:rPr sz="2350" spc="30" dirty="0">
                <a:latin typeface="Microsoft Sans Serif"/>
                <a:cs typeface="Microsoft Sans Serif"/>
              </a:rPr>
              <a:t>run </a:t>
            </a:r>
            <a:r>
              <a:rPr sz="2350" spc="50" dirty="0">
                <a:latin typeface="Microsoft Sans Serif"/>
                <a:cs typeface="Microsoft Sans Serif"/>
              </a:rPr>
              <a:t>on</a:t>
            </a:r>
            <a:r>
              <a:rPr sz="2350" spc="-55" dirty="0">
                <a:latin typeface="Microsoft Sans Serif"/>
                <a:cs typeface="Microsoft Sans Serif"/>
              </a:rPr>
              <a:t> </a:t>
            </a:r>
            <a:r>
              <a:rPr sz="2350" spc="60" dirty="0">
                <a:latin typeface="Microsoft Sans Serif"/>
                <a:cs typeface="Microsoft Sans Serif"/>
              </a:rPr>
              <a:t>commodity</a:t>
            </a:r>
            <a:r>
              <a:rPr sz="2350" spc="-55" dirty="0">
                <a:latin typeface="Microsoft Sans Serif"/>
                <a:cs typeface="Microsoft Sans Serif"/>
              </a:rPr>
              <a:t> </a:t>
            </a:r>
            <a:r>
              <a:rPr sz="2350" spc="-10" dirty="0">
                <a:latin typeface="Microsoft Sans Serif"/>
                <a:cs typeface="Microsoft Sans Serif"/>
              </a:rPr>
              <a:t>hardware.</a:t>
            </a:r>
            <a:endParaRPr sz="2350" dirty="0">
              <a:latin typeface="Microsoft Sans Serif"/>
              <a:cs typeface="Microsoft Sans Serif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966152"/>
            <a:ext cx="2133600" cy="8918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34009"/>
            <a:ext cx="2872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Hadoop</a:t>
            </a:r>
            <a:r>
              <a:rPr spc="170" dirty="0"/>
              <a:t> </a:t>
            </a:r>
            <a:r>
              <a:rPr spc="-25" dirty="0"/>
              <a:t>Tools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68300" marR="5080" indent="-339090">
              <a:lnSpc>
                <a:spcPct val="101200"/>
              </a:lnSpc>
              <a:spcBef>
                <a:spcPts val="90"/>
              </a:spcBef>
              <a:buClr>
                <a:srgbClr val="6697CC"/>
              </a:buClr>
              <a:buFont typeface="Arial MT"/>
              <a:buChar char="•"/>
              <a:tabLst>
                <a:tab pos="368300" algn="l"/>
              </a:tabLst>
            </a:pPr>
            <a:r>
              <a:rPr sz="2750" dirty="0"/>
              <a:t>The</a:t>
            </a:r>
            <a:r>
              <a:rPr sz="2750" spc="-15" dirty="0"/>
              <a:t> </a:t>
            </a:r>
            <a:r>
              <a:rPr sz="2750" spc="55" dirty="0"/>
              <a:t>Hadoop</a:t>
            </a:r>
            <a:r>
              <a:rPr sz="2750" spc="-10" dirty="0"/>
              <a:t> </a:t>
            </a:r>
            <a:r>
              <a:rPr sz="2750" dirty="0"/>
              <a:t>ecosystem</a:t>
            </a:r>
            <a:r>
              <a:rPr sz="2750" spc="5" dirty="0"/>
              <a:t> </a:t>
            </a:r>
            <a:r>
              <a:rPr sz="2750" dirty="0"/>
              <a:t>contains</a:t>
            </a:r>
            <a:r>
              <a:rPr sz="2750" spc="-25" dirty="0"/>
              <a:t> </a:t>
            </a:r>
            <a:r>
              <a:rPr sz="2750" spc="155" dirty="0"/>
              <a:t>different</a:t>
            </a:r>
            <a:r>
              <a:rPr sz="2750" spc="-5" dirty="0"/>
              <a:t> </a:t>
            </a:r>
            <a:r>
              <a:rPr sz="2750" spc="-20" dirty="0"/>
              <a:t>sub- </a:t>
            </a:r>
            <a:r>
              <a:rPr sz="2750" spc="70" dirty="0"/>
              <a:t>projects</a:t>
            </a:r>
            <a:r>
              <a:rPr sz="2750" spc="-95" dirty="0"/>
              <a:t> </a:t>
            </a:r>
            <a:r>
              <a:rPr sz="2750" spc="65" dirty="0"/>
              <a:t>(tools)</a:t>
            </a:r>
            <a:r>
              <a:rPr sz="2750" spc="-85" dirty="0"/>
              <a:t> </a:t>
            </a:r>
            <a:r>
              <a:rPr sz="2750" spc="-10" dirty="0"/>
              <a:t>such</a:t>
            </a:r>
            <a:r>
              <a:rPr sz="2750" spc="-95" dirty="0"/>
              <a:t> </a:t>
            </a:r>
            <a:r>
              <a:rPr sz="2750" spc="-125" dirty="0"/>
              <a:t>as</a:t>
            </a:r>
            <a:r>
              <a:rPr sz="2750" spc="-90" dirty="0"/>
              <a:t> </a:t>
            </a:r>
            <a:r>
              <a:rPr sz="2750" dirty="0"/>
              <a:t>Sqoop,</a:t>
            </a:r>
            <a:r>
              <a:rPr sz="2750" spc="-90" dirty="0"/>
              <a:t> </a:t>
            </a:r>
            <a:r>
              <a:rPr sz="2750" dirty="0"/>
              <a:t>Pig,</a:t>
            </a:r>
            <a:r>
              <a:rPr sz="2750" spc="-90" dirty="0"/>
              <a:t> </a:t>
            </a:r>
            <a:r>
              <a:rPr sz="2750" dirty="0"/>
              <a:t>and</a:t>
            </a:r>
            <a:r>
              <a:rPr sz="2750" spc="-85" dirty="0"/>
              <a:t> </a:t>
            </a:r>
            <a:r>
              <a:rPr sz="2750" dirty="0"/>
              <a:t>Hive</a:t>
            </a:r>
            <a:r>
              <a:rPr sz="2750" spc="-75" dirty="0"/>
              <a:t> </a:t>
            </a:r>
            <a:r>
              <a:rPr sz="2750" spc="150" dirty="0"/>
              <a:t>that </a:t>
            </a:r>
            <a:r>
              <a:rPr sz="2750" dirty="0"/>
              <a:t>are</a:t>
            </a:r>
            <a:r>
              <a:rPr sz="2750" spc="-55" dirty="0"/>
              <a:t> </a:t>
            </a:r>
            <a:r>
              <a:rPr sz="2750" dirty="0"/>
              <a:t>used</a:t>
            </a:r>
            <a:r>
              <a:rPr sz="2750" spc="-55" dirty="0"/>
              <a:t> </a:t>
            </a:r>
            <a:r>
              <a:rPr sz="2750" spc="200" dirty="0"/>
              <a:t>to</a:t>
            </a:r>
            <a:r>
              <a:rPr sz="2750" spc="-55" dirty="0"/>
              <a:t> </a:t>
            </a:r>
            <a:r>
              <a:rPr sz="2750" spc="70" dirty="0"/>
              <a:t>help</a:t>
            </a:r>
            <a:r>
              <a:rPr sz="2750" spc="-50" dirty="0"/>
              <a:t> </a:t>
            </a:r>
            <a:r>
              <a:rPr sz="2750" spc="55" dirty="0"/>
              <a:t>Hadoop</a:t>
            </a:r>
            <a:r>
              <a:rPr sz="2750" spc="-55" dirty="0"/>
              <a:t> </a:t>
            </a:r>
            <a:r>
              <a:rPr sz="2750" spc="-10" dirty="0"/>
              <a:t>modules.</a:t>
            </a:r>
            <a:endParaRPr sz="2750"/>
          </a:p>
          <a:p>
            <a:pPr marL="763905" marR="45720" lvl="1" indent="-283210">
              <a:lnSpc>
                <a:spcPct val="101200"/>
              </a:lnSpc>
              <a:spcBef>
                <a:spcPts val="680"/>
              </a:spcBef>
              <a:buClr>
                <a:srgbClr val="6697CC"/>
              </a:buClr>
              <a:buFont typeface="Arial MT"/>
              <a:buChar char="–"/>
              <a:tabLst>
                <a:tab pos="763905" algn="l"/>
              </a:tabLst>
            </a:pPr>
            <a:r>
              <a:rPr sz="2750" b="1" spc="-55" dirty="0">
                <a:latin typeface="Arial"/>
                <a:cs typeface="Arial"/>
              </a:rPr>
              <a:t>Sqoop</a:t>
            </a:r>
            <a:r>
              <a:rPr sz="2750" spc="-55" dirty="0">
                <a:latin typeface="Microsoft Sans Serif"/>
                <a:cs typeface="Microsoft Sans Serif"/>
              </a:rPr>
              <a:t>:</a:t>
            </a:r>
            <a:r>
              <a:rPr sz="2750" spc="-70" dirty="0">
                <a:latin typeface="Microsoft Sans Serif"/>
                <a:cs typeface="Microsoft Sans Serif"/>
              </a:rPr>
              <a:t> </a:t>
            </a:r>
            <a:r>
              <a:rPr sz="2750" spc="160" dirty="0">
                <a:latin typeface="Microsoft Sans Serif"/>
                <a:cs typeface="Microsoft Sans Serif"/>
              </a:rPr>
              <a:t>It</a:t>
            </a:r>
            <a:r>
              <a:rPr sz="2750" spc="-85" dirty="0">
                <a:latin typeface="Microsoft Sans Serif"/>
                <a:cs typeface="Microsoft Sans Serif"/>
              </a:rPr>
              <a:t> </a:t>
            </a:r>
            <a:r>
              <a:rPr sz="2750" dirty="0">
                <a:latin typeface="Microsoft Sans Serif"/>
                <a:cs typeface="Microsoft Sans Serif"/>
              </a:rPr>
              <a:t>is</a:t>
            </a:r>
            <a:r>
              <a:rPr sz="2750" spc="-75" dirty="0">
                <a:latin typeface="Microsoft Sans Serif"/>
                <a:cs typeface="Microsoft Sans Serif"/>
              </a:rPr>
              <a:t> </a:t>
            </a:r>
            <a:r>
              <a:rPr sz="2750" dirty="0">
                <a:latin typeface="Microsoft Sans Serif"/>
                <a:cs typeface="Microsoft Sans Serif"/>
              </a:rPr>
              <a:t>used</a:t>
            </a:r>
            <a:r>
              <a:rPr sz="2750" spc="-75" dirty="0">
                <a:latin typeface="Microsoft Sans Serif"/>
                <a:cs typeface="Microsoft Sans Serif"/>
              </a:rPr>
              <a:t> </a:t>
            </a:r>
            <a:r>
              <a:rPr sz="2750" spc="200" dirty="0">
                <a:latin typeface="Microsoft Sans Serif"/>
                <a:cs typeface="Microsoft Sans Serif"/>
              </a:rPr>
              <a:t>to</a:t>
            </a:r>
            <a:r>
              <a:rPr sz="2750" spc="-75" dirty="0">
                <a:latin typeface="Microsoft Sans Serif"/>
                <a:cs typeface="Microsoft Sans Serif"/>
              </a:rPr>
              <a:t> </a:t>
            </a:r>
            <a:r>
              <a:rPr sz="2750" spc="145" dirty="0">
                <a:latin typeface="Microsoft Sans Serif"/>
                <a:cs typeface="Microsoft Sans Serif"/>
              </a:rPr>
              <a:t>import</a:t>
            </a:r>
            <a:r>
              <a:rPr sz="2750" spc="-85" dirty="0">
                <a:latin typeface="Microsoft Sans Serif"/>
                <a:cs typeface="Microsoft Sans Serif"/>
              </a:rPr>
              <a:t> </a:t>
            </a:r>
            <a:r>
              <a:rPr sz="2750" dirty="0">
                <a:latin typeface="Microsoft Sans Serif"/>
                <a:cs typeface="Microsoft Sans Serif"/>
              </a:rPr>
              <a:t>and</a:t>
            </a:r>
            <a:r>
              <a:rPr sz="2750" spc="-70" dirty="0">
                <a:latin typeface="Microsoft Sans Serif"/>
                <a:cs typeface="Microsoft Sans Serif"/>
              </a:rPr>
              <a:t> </a:t>
            </a:r>
            <a:r>
              <a:rPr sz="2750" spc="130" dirty="0">
                <a:latin typeface="Microsoft Sans Serif"/>
                <a:cs typeface="Microsoft Sans Serif"/>
              </a:rPr>
              <a:t>export</a:t>
            </a:r>
            <a:r>
              <a:rPr sz="2750" spc="-85" dirty="0">
                <a:latin typeface="Microsoft Sans Serif"/>
                <a:cs typeface="Microsoft Sans Serif"/>
              </a:rPr>
              <a:t> </a:t>
            </a:r>
            <a:r>
              <a:rPr sz="2750" spc="65" dirty="0">
                <a:latin typeface="Microsoft Sans Serif"/>
                <a:cs typeface="Microsoft Sans Serif"/>
              </a:rPr>
              <a:t>data</a:t>
            </a:r>
            <a:r>
              <a:rPr sz="2750" spc="-75" dirty="0">
                <a:latin typeface="Microsoft Sans Serif"/>
                <a:cs typeface="Microsoft Sans Serif"/>
              </a:rPr>
              <a:t> </a:t>
            </a:r>
            <a:r>
              <a:rPr sz="2750" spc="175" dirty="0">
                <a:latin typeface="Microsoft Sans Serif"/>
                <a:cs typeface="Microsoft Sans Serif"/>
              </a:rPr>
              <a:t>to </a:t>
            </a:r>
            <a:r>
              <a:rPr sz="2750" dirty="0">
                <a:latin typeface="Microsoft Sans Serif"/>
                <a:cs typeface="Microsoft Sans Serif"/>
              </a:rPr>
              <a:t>and</a:t>
            </a:r>
            <a:r>
              <a:rPr sz="2750" spc="-45" dirty="0">
                <a:latin typeface="Microsoft Sans Serif"/>
                <a:cs typeface="Microsoft Sans Serif"/>
              </a:rPr>
              <a:t> </a:t>
            </a:r>
            <a:r>
              <a:rPr sz="2750" spc="185" dirty="0">
                <a:latin typeface="Microsoft Sans Serif"/>
                <a:cs typeface="Microsoft Sans Serif"/>
              </a:rPr>
              <a:t>fro</a:t>
            </a:r>
            <a:r>
              <a:rPr sz="2750" spc="-45" dirty="0">
                <a:latin typeface="Microsoft Sans Serif"/>
                <a:cs typeface="Microsoft Sans Serif"/>
              </a:rPr>
              <a:t> </a:t>
            </a:r>
            <a:r>
              <a:rPr sz="2750" spc="100" dirty="0">
                <a:latin typeface="Microsoft Sans Serif"/>
                <a:cs typeface="Microsoft Sans Serif"/>
              </a:rPr>
              <a:t>between</a:t>
            </a:r>
            <a:r>
              <a:rPr sz="2750" spc="-40" dirty="0">
                <a:latin typeface="Microsoft Sans Serif"/>
                <a:cs typeface="Microsoft Sans Serif"/>
              </a:rPr>
              <a:t> </a:t>
            </a:r>
            <a:r>
              <a:rPr sz="2750" spc="-155" dirty="0">
                <a:latin typeface="Microsoft Sans Serif"/>
                <a:cs typeface="Microsoft Sans Serif"/>
              </a:rPr>
              <a:t>HDFS</a:t>
            </a:r>
            <a:r>
              <a:rPr sz="2750" spc="-40" dirty="0">
                <a:latin typeface="Microsoft Sans Serif"/>
                <a:cs typeface="Microsoft Sans Serif"/>
              </a:rPr>
              <a:t> </a:t>
            </a:r>
            <a:r>
              <a:rPr sz="2750" dirty="0">
                <a:latin typeface="Microsoft Sans Serif"/>
                <a:cs typeface="Microsoft Sans Serif"/>
              </a:rPr>
              <a:t>and</a:t>
            </a:r>
            <a:r>
              <a:rPr sz="2750" spc="-35" dirty="0">
                <a:latin typeface="Microsoft Sans Serif"/>
                <a:cs typeface="Microsoft Sans Serif"/>
              </a:rPr>
              <a:t> </a:t>
            </a:r>
            <a:r>
              <a:rPr sz="2750" spc="-10" dirty="0">
                <a:latin typeface="Microsoft Sans Serif"/>
                <a:cs typeface="Microsoft Sans Serif"/>
              </a:rPr>
              <a:t>RDBMS.</a:t>
            </a:r>
            <a:endParaRPr sz="2750">
              <a:latin typeface="Microsoft Sans Serif"/>
              <a:cs typeface="Microsoft Sans Serif"/>
            </a:endParaRPr>
          </a:p>
          <a:p>
            <a:pPr marL="763905" marR="77470" lvl="1" indent="-283210">
              <a:lnSpc>
                <a:spcPct val="101200"/>
              </a:lnSpc>
              <a:spcBef>
                <a:spcPts val="680"/>
              </a:spcBef>
              <a:buClr>
                <a:srgbClr val="6697CC"/>
              </a:buClr>
              <a:buFont typeface="Arial MT"/>
              <a:buChar char="–"/>
              <a:tabLst>
                <a:tab pos="763905" algn="l"/>
              </a:tabLst>
            </a:pPr>
            <a:r>
              <a:rPr sz="2750" b="1" spc="-20" dirty="0">
                <a:latin typeface="Arial"/>
                <a:cs typeface="Arial"/>
              </a:rPr>
              <a:t>Pig</a:t>
            </a:r>
            <a:r>
              <a:rPr sz="2750" spc="-20" dirty="0">
                <a:latin typeface="Microsoft Sans Serif"/>
                <a:cs typeface="Microsoft Sans Serif"/>
              </a:rPr>
              <a:t>:</a:t>
            </a:r>
            <a:r>
              <a:rPr sz="2750" spc="-75" dirty="0">
                <a:latin typeface="Microsoft Sans Serif"/>
                <a:cs typeface="Microsoft Sans Serif"/>
              </a:rPr>
              <a:t> </a:t>
            </a:r>
            <a:r>
              <a:rPr sz="2750" spc="160" dirty="0">
                <a:latin typeface="Microsoft Sans Serif"/>
                <a:cs typeface="Microsoft Sans Serif"/>
              </a:rPr>
              <a:t>It</a:t>
            </a:r>
            <a:r>
              <a:rPr sz="2750" spc="-65" dirty="0">
                <a:latin typeface="Microsoft Sans Serif"/>
                <a:cs typeface="Microsoft Sans Serif"/>
              </a:rPr>
              <a:t> </a:t>
            </a:r>
            <a:r>
              <a:rPr sz="2750" dirty="0">
                <a:latin typeface="Microsoft Sans Serif"/>
                <a:cs typeface="Microsoft Sans Serif"/>
              </a:rPr>
              <a:t>is</a:t>
            </a:r>
            <a:r>
              <a:rPr sz="2750" spc="-65" dirty="0">
                <a:latin typeface="Microsoft Sans Serif"/>
                <a:cs typeface="Microsoft Sans Serif"/>
              </a:rPr>
              <a:t> </a:t>
            </a:r>
            <a:r>
              <a:rPr sz="2750" dirty="0">
                <a:latin typeface="Microsoft Sans Serif"/>
                <a:cs typeface="Microsoft Sans Serif"/>
              </a:rPr>
              <a:t>a</a:t>
            </a:r>
            <a:r>
              <a:rPr sz="2750" spc="-65" dirty="0">
                <a:latin typeface="Microsoft Sans Serif"/>
                <a:cs typeface="Microsoft Sans Serif"/>
              </a:rPr>
              <a:t> </a:t>
            </a:r>
            <a:r>
              <a:rPr sz="2750" spc="65" dirty="0">
                <a:latin typeface="Microsoft Sans Serif"/>
                <a:cs typeface="Microsoft Sans Serif"/>
              </a:rPr>
              <a:t>procedural</a:t>
            </a:r>
            <a:r>
              <a:rPr sz="2750" spc="-80" dirty="0">
                <a:latin typeface="Microsoft Sans Serif"/>
                <a:cs typeface="Microsoft Sans Serif"/>
              </a:rPr>
              <a:t> </a:t>
            </a:r>
            <a:r>
              <a:rPr sz="2750" dirty="0">
                <a:latin typeface="Microsoft Sans Serif"/>
                <a:cs typeface="Microsoft Sans Serif"/>
              </a:rPr>
              <a:t>language</a:t>
            </a:r>
            <a:r>
              <a:rPr sz="2750" spc="-60" dirty="0">
                <a:latin typeface="Microsoft Sans Serif"/>
                <a:cs typeface="Microsoft Sans Serif"/>
              </a:rPr>
              <a:t> </a:t>
            </a:r>
            <a:r>
              <a:rPr sz="2750" spc="140" dirty="0">
                <a:latin typeface="Microsoft Sans Serif"/>
                <a:cs typeface="Microsoft Sans Serif"/>
              </a:rPr>
              <a:t>platform</a:t>
            </a:r>
            <a:r>
              <a:rPr sz="2750" spc="-70" dirty="0">
                <a:latin typeface="Microsoft Sans Serif"/>
                <a:cs typeface="Microsoft Sans Serif"/>
              </a:rPr>
              <a:t> </a:t>
            </a:r>
            <a:r>
              <a:rPr sz="2750" spc="-20" dirty="0">
                <a:latin typeface="Microsoft Sans Serif"/>
                <a:cs typeface="Microsoft Sans Serif"/>
              </a:rPr>
              <a:t>used </a:t>
            </a:r>
            <a:r>
              <a:rPr sz="2750" spc="200" dirty="0">
                <a:latin typeface="Microsoft Sans Serif"/>
                <a:cs typeface="Microsoft Sans Serif"/>
              </a:rPr>
              <a:t>to</a:t>
            </a:r>
            <a:r>
              <a:rPr sz="2750" spc="-95" dirty="0">
                <a:latin typeface="Microsoft Sans Serif"/>
                <a:cs typeface="Microsoft Sans Serif"/>
              </a:rPr>
              <a:t> </a:t>
            </a:r>
            <a:r>
              <a:rPr sz="2750" spc="60" dirty="0">
                <a:latin typeface="Microsoft Sans Serif"/>
                <a:cs typeface="Microsoft Sans Serif"/>
              </a:rPr>
              <a:t>develop</a:t>
            </a:r>
            <a:r>
              <a:rPr sz="2750" spc="-90" dirty="0">
                <a:latin typeface="Microsoft Sans Serif"/>
                <a:cs typeface="Microsoft Sans Serif"/>
              </a:rPr>
              <a:t> </a:t>
            </a:r>
            <a:r>
              <a:rPr sz="2750" dirty="0">
                <a:latin typeface="Microsoft Sans Serif"/>
                <a:cs typeface="Microsoft Sans Serif"/>
              </a:rPr>
              <a:t>a</a:t>
            </a:r>
            <a:r>
              <a:rPr sz="2750" spc="-90" dirty="0">
                <a:latin typeface="Microsoft Sans Serif"/>
                <a:cs typeface="Microsoft Sans Serif"/>
              </a:rPr>
              <a:t> </a:t>
            </a:r>
            <a:r>
              <a:rPr sz="2750" spc="75" dirty="0">
                <a:latin typeface="Microsoft Sans Serif"/>
                <a:cs typeface="Microsoft Sans Serif"/>
              </a:rPr>
              <a:t>script</a:t>
            </a:r>
            <a:r>
              <a:rPr sz="2750" spc="-95" dirty="0">
                <a:latin typeface="Microsoft Sans Serif"/>
                <a:cs typeface="Microsoft Sans Serif"/>
              </a:rPr>
              <a:t> </a:t>
            </a:r>
            <a:r>
              <a:rPr sz="2750" spc="190" dirty="0">
                <a:latin typeface="Microsoft Sans Serif"/>
                <a:cs typeface="Microsoft Sans Serif"/>
              </a:rPr>
              <a:t>for</a:t>
            </a:r>
            <a:r>
              <a:rPr sz="2750" spc="-85" dirty="0">
                <a:latin typeface="Microsoft Sans Serif"/>
                <a:cs typeface="Microsoft Sans Serif"/>
              </a:rPr>
              <a:t> </a:t>
            </a:r>
            <a:r>
              <a:rPr sz="2750" spc="-10" dirty="0">
                <a:latin typeface="Microsoft Sans Serif"/>
                <a:cs typeface="Microsoft Sans Serif"/>
              </a:rPr>
              <a:t>MapReduce </a:t>
            </a:r>
            <a:r>
              <a:rPr sz="2750" spc="50" dirty="0">
                <a:latin typeface="Microsoft Sans Serif"/>
                <a:cs typeface="Microsoft Sans Serif"/>
              </a:rPr>
              <a:t>operations.</a:t>
            </a:r>
            <a:endParaRPr sz="2750">
              <a:latin typeface="Microsoft Sans Serif"/>
              <a:cs typeface="Microsoft Sans Serif"/>
            </a:endParaRPr>
          </a:p>
          <a:p>
            <a:pPr marL="763905" marR="682625" lvl="1" indent="-283210">
              <a:lnSpc>
                <a:spcPct val="101200"/>
              </a:lnSpc>
              <a:spcBef>
                <a:spcPts val="680"/>
              </a:spcBef>
              <a:buClr>
                <a:srgbClr val="6697CC"/>
              </a:buClr>
              <a:buFont typeface="Arial MT"/>
              <a:buChar char="–"/>
              <a:tabLst>
                <a:tab pos="763905" algn="l"/>
              </a:tabLst>
            </a:pPr>
            <a:r>
              <a:rPr sz="2750" b="1" dirty="0">
                <a:latin typeface="Arial"/>
                <a:cs typeface="Arial"/>
              </a:rPr>
              <a:t>Hive</a:t>
            </a:r>
            <a:r>
              <a:rPr sz="2750" dirty="0">
                <a:latin typeface="Microsoft Sans Serif"/>
                <a:cs typeface="Microsoft Sans Serif"/>
              </a:rPr>
              <a:t>:</a:t>
            </a:r>
            <a:r>
              <a:rPr sz="2750" spc="-90" dirty="0">
                <a:latin typeface="Microsoft Sans Serif"/>
                <a:cs typeface="Microsoft Sans Serif"/>
              </a:rPr>
              <a:t> </a:t>
            </a:r>
            <a:r>
              <a:rPr sz="2750" spc="160" dirty="0">
                <a:latin typeface="Microsoft Sans Serif"/>
                <a:cs typeface="Microsoft Sans Serif"/>
              </a:rPr>
              <a:t>It</a:t>
            </a:r>
            <a:r>
              <a:rPr sz="2750" spc="-100" dirty="0">
                <a:latin typeface="Microsoft Sans Serif"/>
                <a:cs typeface="Microsoft Sans Serif"/>
              </a:rPr>
              <a:t> </a:t>
            </a:r>
            <a:r>
              <a:rPr sz="2750" dirty="0">
                <a:latin typeface="Microsoft Sans Serif"/>
                <a:cs typeface="Microsoft Sans Serif"/>
              </a:rPr>
              <a:t>is</a:t>
            </a:r>
            <a:r>
              <a:rPr sz="2750" spc="-100" dirty="0">
                <a:latin typeface="Microsoft Sans Serif"/>
                <a:cs typeface="Microsoft Sans Serif"/>
              </a:rPr>
              <a:t> </a:t>
            </a:r>
            <a:r>
              <a:rPr sz="2750" dirty="0">
                <a:latin typeface="Microsoft Sans Serif"/>
                <a:cs typeface="Microsoft Sans Serif"/>
              </a:rPr>
              <a:t>a</a:t>
            </a:r>
            <a:r>
              <a:rPr sz="2750" spc="-85" dirty="0">
                <a:latin typeface="Microsoft Sans Serif"/>
                <a:cs typeface="Microsoft Sans Serif"/>
              </a:rPr>
              <a:t> </a:t>
            </a:r>
            <a:r>
              <a:rPr sz="2750" spc="140" dirty="0">
                <a:latin typeface="Microsoft Sans Serif"/>
                <a:cs typeface="Microsoft Sans Serif"/>
              </a:rPr>
              <a:t>platform</a:t>
            </a:r>
            <a:r>
              <a:rPr sz="2750" spc="-85" dirty="0">
                <a:latin typeface="Microsoft Sans Serif"/>
                <a:cs typeface="Microsoft Sans Serif"/>
              </a:rPr>
              <a:t> </a:t>
            </a:r>
            <a:r>
              <a:rPr sz="2750" dirty="0">
                <a:latin typeface="Microsoft Sans Serif"/>
                <a:cs typeface="Microsoft Sans Serif"/>
              </a:rPr>
              <a:t>used</a:t>
            </a:r>
            <a:r>
              <a:rPr sz="2750" spc="-90" dirty="0">
                <a:latin typeface="Microsoft Sans Serif"/>
                <a:cs typeface="Microsoft Sans Serif"/>
              </a:rPr>
              <a:t> </a:t>
            </a:r>
            <a:r>
              <a:rPr sz="2750" spc="200" dirty="0">
                <a:latin typeface="Microsoft Sans Serif"/>
                <a:cs typeface="Microsoft Sans Serif"/>
              </a:rPr>
              <a:t>to</a:t>
            </a:r>
            <a:r>
              <a:rPr sz="2750" spc="-95" dirty="0">
                <a:latin typeface="Microsoft Sans Serif"/>
                <a:cs typeface="Microsoft Sans Serif"/>
              </a:rPr>
              <a:t> </a:t>
            </a:r>
            <a:r>
              <a:rPr sz="2750" spc="60" dirty="0">
                <a:latin typeface="Microsoft Sans Serif"/>
                <a:cs typeface="Microsoft Sans Serif"/>
              </a:rPr>
              <a:t>develop</a:t>
            </a:r>
            <a:r>
              <a:rPr sz="2750" spc="-90" dirty="0">
                <a:latin typeface="Microsoft Sans Serif"/>
                <a:cs typeface="Microsoft Sans Serif"/>
              </a:rPr>
              <a:t> </a:t>
            </a:r>
            <a:r>
              <a:rPr sz="2750" spc="-25" dirty="0">
                <a:latin typeface="Microsoft Sans Serif"/>
                <a:cs typeface="Microsoft Sans Serif"/>
              </a:rPr>
              <a:t>SQL </a:t>
            </a:r>
            <a:r>
              <a:rPr sz="2750" spc="110" dirty="0">
                <a:latin typeface="Microsoft Sans Serif"/>
                <a:cs typeface="Microsoft Sans Serif"/>
              </a:rPr>
              <a:t>type</a:t>
            </a:r>
            <a:r>
              <a:rPr sz="2750" spc="-55" dirty="0">
                <a:latin typeface="Microsoft Sans Serif"/>
                <a:cs typeface="Microsoft Sans Serif"/>
              </a:rPr>
              <a:t> </a:t>
            </a:r>
            <a:r>
              <a:rPr sz="2750" spc="45" dirty="0">
                <a:latin typeface="Microsoft Sans Serif"/>
                <a:cs typeface="Microsoft Sans Serif"/>
              </a:rPr>
              <a:t>scripts</a:t>
            </a:r>
            <a:r>
              <a:rPr sz="2750" spc="-75" dirty="0">
                <a:latin typeface="Microsoft Sans Serif"/>
                <a:cs typeface="Microsoft Sans Serif"/>
              </a:rPr>
              <a:t> </a:t>
            </a:r>
            <a:r>
              <a:rPr sz="2750" spc="200" dirty="0">
                <a:latin typeface="Microsoft Sans Serif"/>
                <a:cs typeface="Microsoft Sans Serif"/>
              </a:rPr>
              <a:t>to</a:t>
            </a:r>
            <a:r>
              <a:rPr sz="2750" spc="-60" dirty="0">
                <a:latin typeface="Microsoft Sans Serif"/>
                <a:cs typeface="Microsoft Sans Serif"/>
              </a:rPr>
              <a:t> </a:t>
            </a:r>
            <a:r>
              <a:rPr sz="2750" spc="105" dirty="0">
                <a:latin typeface="Microsoft Sans Serif"/>
                <a:cs typeface="Microsoft Sans Serif"/>
              </a:rPr>
              <a:t>do</a:t>
            </a:r>
            <a:r>
              <a:rPr sz="2750" spc="-45" dirty="0">
                <a:latin typeface="Microsoft Sans Serif"/>
                <a:cs typeface="Microsoft Sans Serif"/>
              </a:rPr>
              <a:t> </a:t>
            </a:r>
            <a:r>
              <a:rPr sz="2750" dirty="0">
                <a:latin typeface="Microsoft Sans Serif"/>
                <a:cs typeface="Microsoft Sans Serif"/>
              </a:rPr>
              <a:t>MapReduce</a:t>
            </a:r>
            <a:r>
              <a:rPr sz="2750" spc="-70" dirty="0">
                <a:latin typeface="Microsoft Sans Serif"/>
                <a:cs typeface="Microsoft Sans Serif"/>
              </a:rPr>
              <a:t> </a:t>
            </a:r>
            <a:r>
              <a:rPr sz="2750" spc="50" dirty="0">
                <a:latin typeface="Microsoft Sans Serif"/>
                <a:cs typeface="Microsoft Sans Serif"/>
              </a:rPr>
              <a:t>operations.</a:t>
            </a:r>
            <a:endParaRPr sz="2750">
              <a:latin typeface="Microsoft Sans Serif"/>
              <a:cs typeface="Microsoft Sans Serif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960514"/>
            <a:ext cx="1905000" cy="6688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5" dirty="0"/>
              <a:t>Ways</a:t>
            </a:r>
            <a:r>
              <a:rPr spc="-25" dirty="0"/>
              <a:t> </a:t>
            </a:r>
            <a:r>
              <a:rPr spc="250" dirty="0"/>
              <a:t>to</a:t>
            </a:r>
            <a:r>
              <a:rPr spc="-25" dirty="0"/>
              <a:t> </a:t>
            </a:r>
            <a:r>
              <a:rPr dirty="0"/>
              <a:t>execute</a:t>
            </a:r>
            <a:r>
              <a:rPr spc="-25" dirty="0"/>
              <a:t> </a:t>
            </a:r>
            <a:r>
              <a:rPr spc="-10" dirty="0"/>
              <a:t>MapReduce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8920"/>
            <a:ext cx="8060690" cy="40792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5080" indent="-342900">
              <a:lnSpc>
                <a:spcPct val="100299"/>
              </a:lnSpc>
              <a:spcBef>
                <a:spcPts val="90"/>
              </a:spcBef>
              <a:buClr>
                <a:srgbClr val="6697CC"/>
              </a:buClr>
              <a:buFont typeface="Arial MT"/>
              <a:buChar char="•"/>
              <a:tabLst>
                <a:tab pos="355600" algn="l"/>
              </a:tabLst>
            </a:pPr>
            <a:r>
              <a:rPr sz="2800" spc="-20" dirty="0">
                <a:latin typeface="Microsoft Sans Serif"/>
                <a:cs typeface="Microsoft Sans Serif"/>
              </a:rPr>
              <a:t>The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90" dirty="0">
                <a:latin typeface="Microsoft Sans Serif"/>
                <a:cs typeface="Microsoft Sans Serif"/>
              </a:rPr>
              <a:t>traditional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approach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using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Java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MapReduce </a:t>
            </a:r>
            <a:r>
              <a:rPr sz="2800" spc="60" dirty="0">
                <a:latin typeface="Microsoft Sans Serif"/>
                <a:cs typeface="Microsoft Sans Serif"/>
              </a:rPr>
              <a:t>program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165" dirty="0">
                <a:latin typeface="Microsoft Sans Serif"/>
                <a:cs typeface="Microsoft Sans Serif"/>
              </a:rPr>
              <a:t>for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65" dirty="0">
                <a:latin typeface="Microsoft Sans Serif"/>
                <a:cs typeface="Microsoft Sans Serif"/>
              </a:rPr>
              <a:t>structured,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semi-</a:t>
            </a:r>
            <a:r>
              <a:rPr sz="2800" spc="55" dirty="0">
                <a:latin typeface="Microsoft Sans Serif"/>
                <a:cs typeface="Microsoft Sans Serif"/>
              </a:rPr>
              <a:t>structured,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and </a:t>
            </a:r>
            <a:r>
              <a:rPr sz="2800" spc="70" dirty="0">
                <a:latin typeface="Microsoft Sans Serif"/>
                <a:cs typeface="Microsoft Sans Serif"/>
              </a:rPr>
              <a:t>unstructured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data.</a:t>
            </a:r>
            <a:endParaRPr sz="2800">
              <a:latin typeface="Microsoft Sans Serif"/>
              <a:cs typeface="Microsoft Sans Serif"/>
            </a:endParaRPr>
          </a:p>
          <a:p>
            <a:pPr marL="355600" marR="581660" indent="-342900">
              <a:lnSpc>
                <a:spcPct val="100299"/>
              </a:lnSpc>
              <a:spcBef>
                <a:spcPts val="800"/>
              </a:spcBef>
              <a:buClr>
                <a:srgbClr val="6697CC"/>
              </a:buClr>
              <a:buFont typeface="Arial MT"/>
              <a:buChar char="•"/>
              <a:tabLst>
                <a:tab pos="355600" algn="l"/>
              </a:tabLst>
            </a:pPr>
            <a:r>
              <a:rPr sz="2800" spc="-20" dirty="0">
                <a:latin typeface="Microsoft Sans Serif"/>
                <a:cs typeface="Microsoft Sans Serif"/>
              </a:rPr>
              <a:t>The</a:t>
            </a:r>
            <a:r>
              <a:rPr sz="2800" spc="-110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scripting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approach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165" dirty="0">
                <a:latin typeface="Microsoft Sans Serif"/>
                <a:cs typeface="Microsoft Sans Serif"/>
              </a:rPr>
              <a:t>for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MapReduce</a:t>
            </a:r>
            <a:r>
              <a:rPr sz="2800" spc="-110" dirty="0">
                <a:latin typeface="Microsoft Sans Serif"/>
                <a:cs typeface="Microsoft Sans Serif"/>
              </a:rPr>
              <a:t> </a:t>
            </a:r>
            <a:r>
              <a:rPr sz="2800" spc="165" dirty="0">
                <a:latin typeface="Microsoft Sans Serif"/>
                <a:cs typeface="Microsoft Sans Serif"/>
              </a:rPr>
              <a:t>to </a:t>
            </a:r>
            <a:r>
              <a:rPr sz="2800" spc="-10" dirty="0">
                <a:latin typeface="Microsoft Sans Serif"/>
                <a:cs typeface="Microsoft Sans Serif"/>
              </a:rPr>
              <a:t>process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spc="80" dirty="0">
                <a:latin typeface="Microsoft Sans Serif"/>
                <a:cs typeface="Microsoft Sans Serif"/>
              </a:rPr>
              <a:t>structured</a:t>
            </a:r>
            <a:r>
              <a:rPr sz="2800" spc="-1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and</a:t>
            </a:r>
            <a:r>
              <a:rPr sz="2800" spc="-1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semi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spc="80" dirty="0">
                <a:latin typeface="Microsoft Sans Serif"/>
                <a:cs typeface="Microsoft Sans Serif"/>
              </a:rPr>
              <a:t>structured</a:t>
            </a:r>
            <a:r>
              <a:rPr sz="2800" spc="-120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data </a:t>
            </a:r>
            <a:r>
              <a:rPr sz="2800" dirty="0">
                <a:latin typeface="Microsoft Sans Serif"/>
                <a:cs typeface="Microsoft Sans Serif"/>
              </a:rPr>
              <a:t>using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Pig.</a:t>
            </a:r>
            <a:endParaRPr sz="2800">
              <a:latin typeface="Microsoft Sans Serif"/>
              <a:cs typeface="Microsoft Sans Serif"/>
            </a:endParaRPr>
          </a:p>
          <a:p>
            <a:pPr marL="355600" marR="302895" indent="-342900">
              <a:lnSpc>
                <a:spcPct val="100000"/>
              </a:lnSpc>
              <a:spcBef>
                <a:spcPts val="810"/>
              </a:spcBef>
              <a:buClr>
                <a:srgbClr val="6697CC"/>
              </a:buClr>
              <a:buFont typeface="Arial MT"/>
              <a:buChar char="•"/>
              <a:tabLst>
                <a:tab pos="355600" algn="l"/>
              </a:tabLst>
            </a:pPr>
            <a:r>
              <a:rPr sz="2800" spc="-20" dirty="0">
                <a:latin typeface="Microsoft Sans Serif"/>
                <a:cs typeface="Microsoft Sans Serif"/>
              </a:rPr>
              <a:t>The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Hive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Query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Language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(HiveQL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105" dirty="0">
                <a:latin typeface="Microsoft Sans Serif"/>
                <a:cs typeface="Microsoft Sans Serif"/>
              </a:rPr>
              <a:t>or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HQL)</a:t>
            </a:r>
            <a:r>
              <a:rPr sz="2800" spc="-110" dirty="0">
                <a:latin typeface="Microsoft Sans Serif"/>
                <a:cs typeface="Microsoft Sans Serif"/>
              </a:rPr>
              <a:t> </a:t>
            </a:r>
            <a:r>
              <a:rPr sz="2800" spc="140" dirty="0">
                <a:latin typeface="Microsoft Sans Serif"/>
                <a:cs typeface="Microsoft Sans Serif"/>
              </a:rPr>
              <a:t>for </a:t>
            </a:r>
            <a:r>
              <a:rPr sz="2800" spc="-25" dirty="0">
                <a:latin typeface="Microsoft Sans Serif"/>
                <a:cs typeface="Microsoft Sans Serif"/>
              </a:rPr>
              <a:t>MapReduce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190" dirty="0">
                <a:latin typeface="Microsoft Sans Serif"/>
                <a:cs typeface="Microsoft Sans Serif"/>
              </a:rPr>
              <a:t>to</a:t>
            </a:r>
            <a:r>
              <a:rPr sz="2800" spc="-11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process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80" dirty="0">
                <a:latin typeface="Microsoft Sans Serif"/>
                <a:cs typeface="Microsoft Sans Serif"/>
              </a:rPr>
              <a:t>structured</a:t>
            </a:r>
            <a:r>
              <a:rPr sz="2800" spc="-11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data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using Hive.</a:t>
            </a:r>
            <a:endParaRPr sz="2800">
              <a:latin typeface="Microsoft Sans Serif"/>
              <a:cs typeface="Microsoft Sans Serif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877456"/>
            <a:ext cx="1981200" cy="8281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5" dirty="0"/>
              <a:t>What</a:t>
            </a:r>
            <a:r>
              <a:rPr spc="-185" dirty="0"/>
              <a:t> </a:t>
            </a:r>
            <a:r>
              <a:rPr spc="-10" dirty="0"/>
              <a:t>is</a:t>
            </a:r>
            <a:r>
              <a:rPr spc="-175" dirty="0"/>
              <a:t> </a:t>
            </a:r>
            <a:r>
              <a:rPr spc="-75" dirty="0"/>
              <a:t>hive?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3855" marR="415925" indent="-335280">
              <a:lnSpc>
                <a:spcPct val="100000"/>
              </a:lnSpc>
              <a:spcBef>
                <a:spcPts val="100"/>
              </a:spcBef>
              <a:buClr>
                <a:srgbClr val="6697CC"/>
              </a:buClr>
              <a:buFont typeface="Arial MT"/>
              <a:buChar char="•"/>
              <a:tabLst>
                <a:tab pos="363855" algn="l"/>
              </a:tabLst>
            </a:pPr>
            <a:r>
              <a:rPr sz="2750" dirty="0"/>
              <a:t>Hive</a:t>
            </a:r>
            <a:r>
              <a:rPr sz="2750" spc="-95" dirty="0"/>
              <a:t> </a:t>
            </a:r>
            <a:r>
              <a:rPr sz="2750" spc="-10" dirty="0"/>
              <a:t>is</a:t>
            </a:r>
            <a:r>
              <a:rPr sz="2750" spc="-90" dirty="0"/>
              <a:t> </a:t>
            </a:r>
            <a:r>
              <a:rPr sz="2750" spc="-100" dirty="0"/>
              <a:t>a</a:t>
            </a:r>
            <a:r>
              <a:rPr sz="2750" spc="-70" dirty="0"/>
              <a:t> </a:t>
            </a:r>
            <a:r>
              <a:rPr sz="2750" spc="55" dirty="0"/>
              <a:t>data</a:t>
            </a:r>
            <a:r>
              <a:rPr sz="2750" spc="-75" dirty="0"/>
              <a:t> </a:t>
            </a:r>
            <a:r>
              <a:rPr sz="2750" dirty="0"/>
              <a:t>warehouse</a:t>
            </a:r>
            <a:r>
              <a:rPr sz="2750" spc="-90" dirty="0"/>
              <a:t> </a:t>
            </a:r>
            <a:r>
              <a:rPr sz="2750" spc="85" dirty="0"/>
              <a:t>infrastructure</a:t>
            </a:r>
            <a:r>
              <a:rPr sz="2750" spc="-80" dirty="0"/>
              <a:t> </a:t>
            </a:r>
            <a:r>
              <a:rPr sz="2750" spc="140" dirty="0"/>
              <a:t>tool</a:t>
            </a:r>
            <a:r>
              <a:rPr sz="2750" spc="-85" dirty="0"/>
              <a:t> </a:t>
            </a:r>
            <a:r>
              <a:rPr sz="2750" spc="160" dirty="0"/>
              <a:t>to </a:t>
            </a:r>
            <a:r>
              <a:rPr sz="2750" spc="-10" dirty="0"/>
              <a:t>process</a:t>
            </a:r>
            <a:r>
              <a:rPr sz="2750" spc="-95" dirty="0"/>
              <a:t> </a:t>
            </a:r>
            <a:r>
              <a:rPr sz="2750" spc="80" dirty="0"/>
              <a:t>structured</a:t>
            </a:r>
            <a:r>
              <a:rPr sz="2750" spc="-95" dirty="0"/>
              <a:t> </a:t>
            </a:r>
            <a:r>
              <a:rPr sz="2750" spc="55" dirty="0"/>
              <a:t>data</a:t>
            </a:r>
            <a:r>
              <a:rPr sz="2750" spc="-80" dirty="0"/>
              <a:t> </a:t>
            </a:r>
            <a:r>
              <a:rPr sz="2750" spc="55" dirty="0"/>
              <a:t>in</a:t>
            </a:r>
            <a:r>
              <a:rPr sz="2750" spc="-95" dirty="0"/>
              <a:t> </a:t>
            </a:r>
            <a:r>
              <a:rPr sz="2750" spc="-10" dirty="0"/>
              <a:t>Hadoop.</a:t>
            </a:r>
            <a:endParaRPr sz="2750" dirty="0"/>
          </a:p>
          <a:p>
            <a:pPr marL="363855" marR="550545" indent="-335280">
              <a:lnSpc>
                <a:spcPct val="100000"/>
              </a:lnSpc>
              <a:spcBef>
                <a:spcPts val="780"/>
              </a:spcBef>
              <a:buClr>
                <a:srgbClr val="6697CC"/>
              </a:buClr>
              <a:buFont typeface="Arial MT"/>
              <a:buChar char="•"/>
              <a:tabLst>
                <a:tab pos="363855" algn="l"/>
              </a:tabLst>
            </a:pPr>
            <a:r>
              <a:rPr sz="2750" spc="160" dirty="0"/>
              <a:t>It</a:t>
            </a:r>
            <a:r>
              <a:rPr sz="2750" spc="-70" dirty="0"/>
              <a:t> </a:t>
            </a:r>
            <a:r>
              <a:rPr sz="2750" dirty="0"/>
              <a:t>resides</a:t>
            </a:r>
            <a:r>
              <a:rPr sz="2750" spc="-75" dirty="0"/>
              <a:t> </a:t>
            </a:r>
            <a:r>
              <a:rPr sz="2750" spc="60" dirty="0"/>
              <a:t>on</a:t>
            </a:r>
            <a:r>
              <a:rPr sz="2750" spc="-85" dirty="0"/>
              <a:t> </a:t>
            </a:r>
            <a:r>
              <a:rPr sz="2750" spc="150" dirty="0"/>
              <a:t>top</a:t>
            </a:r>
            <a:r>
              <a:rPr sz="2750" spc="-85" dirty="0"/>
              <a:t> </a:t>
            </a:r>
            <a:r>
              <a:rPr sz="2750" spc="190" dirty="0"/>
              <a:t>of</a:t>
            </a:r>
            <a:r>
              <a:rPr sz="2750" spc="-75" dirty="0"/>
              <a:t> </a:t>
            </a:r>
            <a:r>
              <a:rPr sz="2750" dirty="0"/>
              <a:t>Hadoop</a:t>
            </a:r>
            <a:r>
              <a:rPr sz="2750" spc="-85" dirty="0"/>
              <a:t> </a:t>
            </a:r>
            <a:r>
              <a:rPr sz="2750" spc="185" dirty="0"/>
              <a:t>to</a:t>
            </a:r>
            <a:r>
              <a:rPr sz="2750" spc="-80" dirty="0"/>
              <a:t> </a:t>
            </a:r>
            <a:r>
              <a:rPr sz="2750" dirty="0"/>
              <a:t>summarize</a:t>
            </a:r>
            <a:r>
              <a:rPr sz="2750" spc="-85" dirty="0"/>
              <a:t> </a:t>
            </a:r>
            <a:r>
              <a:rPr sz="2750" spc="-25" dirty="0"/>
              <a:t>Big </a:t>
            </a:r>
            <a:r>
              <a:rPr sz="2750" dirty="0"/>
              <a:t>Data,</a:t>
            </a:r>
            <a:r>
              <a:rPr sz="2750" spc="-105" dirty="0"/>
              <a:t> </a:t>
            </a:r>
            <a:r>
              <a:rPr sz="2750" dirty="0"/>
              <a:t>and</a:t>
            </a:r>
            <a:r>
              <a:rPr sz="2750" spc="-100" dirty="0"/>
              <a:t> </a:t>
            </a:r>
            <a:r>
              <a:rPr sz="2750" spc="-30" dirty="0"/>
              <a:t>makes</a:t>
            </a:r>
            <a:r>
              <a:rPr sz="2750" spc="-90" dirty="0"/>
              <a:t> </a:t>
            </a:r>
            <a:r>
              <a:rPr sz="2750" spc="55" dirty="0"/>
              <a:t>querying</a:t>
            </a:r>
            <a:r>
              <a:rPr sz="2750" spc="-100" dirty="0"/>
              <a:t> </a:t>
            </a:r>
            <a:r>
              <a:rPr sz="2750" dirty="0"/>
              <a:t>and</a:t>
            </a:r>
            <a:r>
              <a:rPr sz="2750" spc="-100" dirty="0"/>
              <a:t> </a:t>
            </a:r>
            <a:r>
              <a:rPr sz="2750" dirty="0"/>
              <a:t>analyzing</a:t>
            </a:r>
            <a:r>
              <a:rPr sz="2750" spc="-95" dirty="0"/>
              <a:t> </a:t>
            </a:r>
            <a:r>
              <a:rPr sz="2750" spc="-20" dirty="0"/>
              <a:t>easy.</a:t>
            </a:r>
            <a:endParaRPr sz="2750" dirty="0"/>
          </a:p>
          <a:p>
            <a:pPr marL="363855" marR="5080" indent="-335280">
              <a:lnSpc>
                <a:spcPct val="100000"/>
              </a:lnSpc>
              <a:spcBef>
                <a:spcPts val="790"/>
              </a:spcBef>
              <a:buClr>
                <a:srgbClr val="6697CC"/>
              </a:buClr>
              <a:buFont typeface="Arial MT"/>
              <a:buChar char="•"/>
              <a:tabLst>
                <a:tab pos="363855" algn="l"/>
              </a:tabLst>
            </a:pPr>
            <a:r>
              <a:rPr sz="2750" spc="70" dirty="0"/>
              <a:t>Initially</a:t>
            </a:r>
            <a:r>
              <a:rPr sz="2750" spc="-114" dirty="0"/>
              <a:t> </a:t>
            </a:r>
            <a:r>
              <a:rPr sz="2750" dirty="0"/>
              <a:t>Hive</a:t>
            </a:r>
            <a:r>
              <a:rPr sz="2750" spc="-114" dirty="0"/>
              <a:t> </a:t>
            </a:r>
            <a:r>
              <a:rPr sz="2750" spc="-20" dirty="0"/>
              <a:t>was</a:t>
            </a:r>
            <a:r>
              <a:rPr sz="2750" spc="-110" dirty="0"/>
              <a:t> </a:t>
            </a:r>
            <a:r>
              <a:rPr sz="2750" spc="45" dirty="0"/>
              <a:t>developed</a:t>
            </a:r>
            <a:r>
              <a:rPr sz="2750" spc="-110" dirty="0"/>
              <a:t> </a:t>
            </a:r>
            <a:r>
              <a:rPr sz="2750" dirty="0"/>
              <a:t>by</a:t>
            </a:r>
            <a:r>
              <a:rPr sz="2750" spc="-105" dirty="0"/>
              <a:t> </a:t>
            </a:r>
            <a:r>
              <a:rPr sz="2750" spc="-35" dirty="0"/>
              <a:t>Facebook,</a:t>
            </a:r>
            <a:r>
              <a:rPr sz="2750" spc="-110" dirty="0"/>
              <a:t> </a:t>
            </a:r>
            <a:r>
              <a:rPr sz="2750" spc="70" dirty="0"/>
              <a:t>later </a:t>
            </a:r>
            <a:r>
              <a:rPr sz="2750" spc="120" dirty="0"/>
              <a:t>the</a:t>
            </a:r>
            <a:r>
              <a:rPr sz="2750" spc="-50" dirty="0"/>
              <a:t> </a:t>
            </a:r>
            <a:r>
              <a:rPr sz="2750" dirty="0"/>
              <a:t>Apache</a:t>
            </a:r>
            <a:r>
              <a:rPr sz="2750" spc="-50" dirty="0"/>
              <a:t> </a:t>
            </a:r>
            <a:r>
              <a:rPr sz="2750" spc="60" dirty="0"/>
              <a:t>Software</a:t>
            </a:r>
            <a:r>
              <a:rPr sz="2750" spc="-50" dirty="0"/>
              <a:t> </a:t>
            </a:r>
            <a:r>
              <a:rPr sz="2750" dirty="0"/>
              <a:t>Foundation</a:t>
            </a:r>
            <a:r>
              <a:rPr sz="2750" spc="-45" dirty="0"/>
              <a:t> </a:t>
            </a:r>
            <a:r>
              <a:rPr sz="2750" spc="125" dirty="0"/>
              <a:t>took</a:t>
            </a:r>
            <a:r>
              <a:rPr sz="2750" spc="-35" dirty="0"/>
              <a:t> </a:t>
            </a:r>
            <a:r>
              <a:rPr sz="2750" spc="200" dirty="0"/>
              <a:t>it</a:t>
            </a:r>
            <a:r>
              <a:rPr sz="2750" spc="-40" dirty="0"/>
              <a:t> </a:t>
            </a:r>
            <a:r>
              <a:rPr sz="2750" spc="60" dirty="0"/>
              <a:t>up</a:t>
            </a:r>
            <a:r>
              <a:rPr sz="2750" spc="-50" dirty="0"/>
              <a:t> </a:t>
            </a:r>
            <a:r>
              <a:rPr sz="2750" spc="-25" dirty="0"/>
              <a:t>and </a:t>
            </a:r>
            <a:r>
              <a:rPr sz="2750" spc="45" dirty="0"/>
              <a:t>developed</a:t>
            </a:r>
            <a:r>
              <a:rPr sz="2750" spc="-90" dirty="0"/>
              <a:t> </a:t>
            </a:r>
            <a:r>
              <a:rPr sz="2750" spc="195" dirty="0"/>
              <a:t>it</a:t>
            </a:r>
            <a:r>
              <a:rPr sz="2750" spc="-95" dirty="0"/>
              <a:t> </a:t>
            </a:r>
            <a:r>
              <a:rPr sz="2750" spc="135" dirty="0"/>
              <a:t>further</a:t>
            </a:r>
            <a:r>
              <a:rPr sz="2750" spc="-95" dirty="0"/>
              <a:t> </a:t>
            </a:r>
            <a:r>
              <a:rPr sz="2750" spc="-130" dirty="0"/>
              <a:t>as</a:t>
            </a:r>
            <a:r>
              <a:rPr sz="2750" spc="-95" dirty="0"/>
              <a:t> </a:t>
            </a:r>
            <a:r>
              <a:rPr sz="2750" dirty="0"/>
              <a:t>an</a:t>
            </a:r>
            <a:r>
              <a:rPr sz="2750" spc="-105" dirty="0"/>
              <a:t> </a:t>
            </a:r>
            <a:r>
              <a:rPr sz="2750" spc="55" dirty="0"/>
              <a:t>open</a:t>
            </a:r>
            <a:r>
              <a:rPr sz="2750" spc="-100" dirty="0"/>
              <a:t> </a:t>
            </a:r>
            <a:r>
              <a:rPr sz="2750" dirty="0"/>
              <a:t>source</a:t>
            </a:r>
            <a:r>
              <a:rPr sz="2750" spc="-85" dirty="0"/>
              <a:t> </a:t>
            </a:r>
            <a:r>
              <a:rPr sz="2750" spc="60" dirty="0"/>
              <a:t>under</a:t>
            </a:r>
            <a:r>
              <a:rPr sz="2750" spc="-100" dirty="0"/>
              <a:t> </a:t>
            </a:r>
            <a:r>
              <a:rPr sz="2750" spc="90" dirty="0"/>
              <a:t>the </a:t>
            </a:r>
            <a:r>
              <a:rPr sz="2750" dirty="0"/>
              <a:t>name</a:t>
            </a:r>
            <a:r>
              <a:rPr sz="2750" spc="-125" dirty="0"/>
              <a:t> </a:t>
            </a:r>
            <a:r>
              <a:rPr sz="2750" spc="-10" dirty="0"/>
              <a:t>Apache</a:t>
            </a:r>
            <a:r>
              <a:rPr sz="2750" spc="-125" dirty="0"/>
              <a:t> </a:t>
            </a:r>
            <a:r>
              <a:rPr sz="2750" spc="-20" dirty="0"/>
              <a:t>Hive.</a:t>
            </a:r>
            <a:endParaRPr sz="2750" dirty="0"/>
          </a:p>
          <a:p>
            <a:pPr marL="363855" marR="398780" indent="-335280">
              <a:lnSpc>
                <a:spcPct val="100000"/>
              </a:lnSpc>
              <a:spcBef>
                <a:spcPts val="790"/>
              </a:spcBef>
              <a:buClr>
                <a:srgbClr val="6697CC"/>
              </a:buClr>
              <a:buFont typeface="Arial MT"/>
              <a:buChar char="•"/>
              <a:tabLst>
                <a:tab pos="363855" algn="l"/>
              </a:tabLst>
            </a:pPr>
            <a:r>
              <a:rPr sz="2750" spc="160" dirty="0"/>
              <a:t>It</a:t>
            </a:r>
            <a:r>
              <a:rPr sz="2750" spc="-105" dirty="0"/>
              <a:t> </a:t>
            </a:r>
            <a:r>
              <a:rPr sz="2750" spc="-20" dirty="0"/>
              <a:t>is</a:t>
            </a:r>
            <a:r>
              <a:rPr sz="2750" spc="-114" dirty="0"/>
              <a:t> </a:t>
            </a:r>
            <a:r>
              <a:rPr sz="2750" dirty="0"/>
              <a:t>used</a:t>
            </a:r>
            <a:r>
              <a:rPr sz="2750" spc="-105" dirty="0"/>
              <a:t> </a:t>
            </a:r>
            <a:r>
              <a:rPr sz="2750" dirty="0"/>
              <a:t>by</a:t>
            </a:r>
            <a:r>
              <a:rPr sz="2750" spc="-105" dirty="0"/>
              <a:t> </a:t>
            </a:r>
            <a:r>
              <a:rPr sz="2750" spc="135" dirty="0"/>
              <a:t>different</a:t>
            </a:r>
            <a:r>
              <a:rPr sz="2750" spc="-110" dirty="0"/>
              <a:t> </a:t>
            </a:r>
            <a:r>
              <a:rPr sz="2750" spc="-10" dirty="0"/>
              <a:t>companies.</a:t>
            </a:r>
            <a:r>
              <a:rPr sz="2750" spc="-110" dirty="0"/>
              <a:t> </a:t>
            </a:r>
            <a:r>
              <a:rPr sz="2750" dirty="0"/>
              <a:t>For</a:t>
            </a:r>
            <a:r>
              <a:rPr sz="2750" spc="-125" dirty="0"/>
              <a:t> </a:t>
            </a:r>
            <a:r>
              <a:rPr sz="2750" spc="-10" dirty="0"/>
              <a:t>example, Amazon</a:t>
            </a:r>
            <a:r>
              <a:rPr sz="2750" spc="-120" dirty="0"/>
              <a:t> </a:t>
            </a:r>
            <a:r>
              <a:rPr sz="2750" spc="-65" dirty="0"/>
              <a:t>uses</a:t>
            </a:r>
            <a:r>
              <a:rPr sz="2750" spc="-110" dirty="0"/>
              <a:t> </a:t>
            </a:r>
            <a:r>
              <a:rPr sz="2750" spc="195" dirty="0"/>
              <a:t>it</a:t>
            </a:r>
            <a:r>
              <a:rPr sz="2750" spc="-110" dirty="0"/>
              <a:t> </a:t>
            </a:r>
            <a:r>
              <a:rPr sz="2750" spc="55" dirty="0"/>
              <a:t>in</a:t>
            </a:r>
            <a:r>
              <a:rPr sz="2750" spc="-114" dirty="0"/>
              <a:t> </a:t>
            </a:r>
            <a:r>
              <a:rPr sz="2750" spc="-10" dirty="0"/>
              <a:t>Amazon</a:t>
            </a:r>
            <a:r>
              <a:rPr sz="2750" spc="-114" dirty="0"/>
              <a:t> </a:t>
            </a:r>
            <a:r>
              <a:rPr sz="2750" spc="-10" dirty="0"/>
              <a:t>Elastic</a:t>
            </a:r>
            <a:r>
              <a:rPr sz="2750" spc="-114" dirty="0"/>
              <a:t> </a:t>
            </a:r>
            <a:r>
              <a:rPr sz="2750" spc="-10" dirty="0"/>
              <a:t>MapReduce.</a:t>
            </a:r>
            <a:endParaRPr sz="275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19800"/>
            <a:ext cx="2438400" cy="838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Hive</a:t>
            </a:r>
            <a:r>
              <a:rPr spc="-204" dirty="0"/>
              <a:t> </a:t>
            </a:r>
            <a:r>
              <a:rPr spc="-20" dirty="0"/>
              <a:t>is</a:t>
            </a:r>
            <a:r>
              <a:rPr spc="-200" dirty="0"/>
              <a:t> </a:t>
            </a:r>
            <a:r>
              <a:rPr spc="60" dirty="0"/>
              <a:t>not-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16050"/>
            <a:ext cx="7804150" cy="247015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10"/>
              </a:spcBef>
              <a:buClr>
                <a:srgbClr val="6697CC"/>
              </a:buClr>
              <a:buFont typeface="Arial MT"/>
              <a:buChar char="•"/>
              <a:tabLst>
                <a:tab pos="354965" algn="l"/>
              </a:tabLst>
            </a:pPr>
            <a:r>
              <a:rPr sz="2800" dirty="0">
                <a:latin typeface="Microsoft Sans Serif"/>
                <a:cs typeface="Microsoft Sans Serif"/>
              </a:rPr>
              <a:t>A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spc="65" dirty="0">
                <a:latin typeface="Microsoft Sans Serif"/>
                <a:cs typeface="Microsoft Sans Serif"/>
              </a:rPr>
              <a:t>relational</a:t>
            </a:r>
            <a:r>
              <a:rPr sz="2800" spc="-11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database</a:t>
            </a:r>
            <a:endParaRPr sz="2800">
              <a:latin typeface="Microsoft Sans Serif"/>
              <a:cs typeface="Microsoft Sans Serif"/>
            </a:endParaRPr>
          </a:p>
          <a:p>
            <a:pPr marL="355600" marR="485775" indent="-342900">
              <a:lnSpc>
                <a:spcPct val="100299"/>
              </a:lnSpc>
              <a:spcBef>
                <a:spcPts val="800"/>
              </a:spcBef>
              <a:buClr>
                <a:srgbClr val="6697CC"/>
              </a:buClr>
              <a:buFont typeface="Arial MT"/>
              <a:buChar char="•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A</a:t>
            </a:r>
            <a:r>
              <a:rPr sz="2800" spc="-1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design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165" dirty="0">
                <a:latin typeface="Microsoft Sans Serif"/>
                <a:cs typeface="Microsoft Sans Serif"/>
              </a:rPr>
              <a:t>for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OnLine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Transaction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Processing (OLTP)</a:t>
            </a:r>
            <a:endParaRPr sz="280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ct val="100000"/>
              </a:lnSpc>
              <a:spcBef>
                <a:spcPts val="810"/>
              </a:spcBef>
              <a:buClr>
                <a:srgbClr val="6697CC"/>
              </a:buClr>
              <a:buFont typeface="Arial MT"/>
              <a:buChar char="•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A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language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spc="165" dirty="0">
                <a:latin typeface="Microsoft Sans Serif"/>
                <a:cs typeface="Microsoft Sans Serif"/>
              </a:rPr>
              <a:t>for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real-</a:t>
            </a:r>
            <a:r>
              <a:rPr sz="2800" spc="60" dirty="0">
                <a:latin typeface="Microsoft Sans Serif"/>
                <a:cs typeface="Microsoft Sans Serif"/>
              </a:rPr>
              <a:t>time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queries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and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75" dirty="0">
                <a:latin typeface="Microsoft Sans Serif"/>
                <a:cs typeface="Microsoft Sans Serif"/>
              </a:rPr>
              <a:t>row-</a:t>
            </a:r>
            <a:r>
              <a:rPr sz="2800" spc="-10" dirty="0">
                <a:latin typeface="Microsoft Sans Serif"/>
                <a:cs typeface="Microsoft Sans Serif"/>
              </a:rPr>
              <a:t>level updates</a:t>
            </a:r>
            <a:endParaRPr sz="2800">
              <a:latin typeface="Microsoft Sans Serif"/>
              <a:cs typeface="Microsoft Sans Serif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19800"/>
            <a:ext cx="3352800" cy="6613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Features</a:t>
            </a:r>
            <a:r>
              <a:rPr spc="-125" dirty="0"/>
              <a:t> </a:t>
            </a:r>
            <a:r>
              <a:rPr spc="250" dirty="0"/>
              <a:t>of</a:t>
            </a:r>
            <a:r>
              <a:rPr spc="-110" dirty="0"/>
              <a:t> </a:t>
            </a:r>
            <a:r>
              <a:rPr spc="-20" dirty="0"/>
              <a:t>Hive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8920"/>
            <a:ext cx="7588884" cy="2896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6697CC"/>
              </a:buClr>
              <a:buFont typeface="Arial MT"/>
              <a:buChar char="•"/>
              <a:tabLst>
                <a:tab pos="355600" algn="l"/>
              </a:tabLst>
            </a:pPr>
            <a:r>
              <a:rPr sz="2800" spc="160" dirty="0">
                <a:latin typeface="Microsoft Sans Serif"/>
                <a:cs typeface="Microsoft Sans Serif"/>
              </a:rPr>
              <a:t>It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stores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schema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in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a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database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and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processed </a:t>
            </a:r>
            <a:r>
              <a:rPr sz="2800" dirty="0">
                <a:latin typeface="Microsoft Sans Serif"/>
                <a:cs typeface="Microsoft Sans Serif"/>
              </a:rPr>
              <a:t>data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14" dirty="0">
                <a:latin typeface="Microsoft Sans Serif"/>
                <a:cs typeface="Microsoft Sans Serif"/>
              </a:rPr>
              <a:t>into</a:t>
            </a:r>
            <a:r>
              <a:rPr sz="2800" spc="-10" dirty="0">
                <a:latin typeface="Microsoft Sans Serif"/>
                <a:cs typeface="Microsoft Sans Serif"/>
              </a:rPr>
              <a:t> HDFS.</a:t>
            </a:r>
            <a:endParaRPr sz="280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820"/>
              </a:spcBef>
              <a:buClr>
                <a:srgbClr val="6697CC"/>
              </a:buClr>
              <a:buFont typeface="Arial MT"/>
              <a:buChar char="•"/>
              <a:tabLst>
                <a:tab pos="354965" algn="l"/>
              </a:tabLst>
            </a:pPr>
            <a:r>
              <a:rPr sz="2800" spc="160" dirty="0">
                <a:latin typeface="Microsoft Sans Serif"/>
                <a:cs typeface="Microsoft Sans Serif"/>
              </a:rPr>
              <a:t>It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is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designed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165" dirty="0">
                <a:latin typeface="Microsoft Sans Serif"/>
                <a:cs typeface="Microsoft Sans Serif"/>
              </a:rPr>
              <a:t>for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OLAP.</a:t>
            </a:r>
            <a:endParaRPr sz="2800">
              <a:latin typeface="Microsoft Sans Serif"/>
              <a:cs typeface="Microsoft Sans Serif"/>
            </a:endParaRPr>
          </a:p>
          <a:p>
            <a:pPr marL="355600" marR="338455" indent="-342900">
              <a:lnSpc>
                <a:spcPct val="100000"/>
              </a:lnSpc>
              <a:spcBef>
                <a:spcPts val="810"/>
              </a:spcBef>
              <a:buClr>
                <a:srgbClr val="6697CC"/>
              </a:buClr>
              <a:buFont typeface="Arial MT"/>
              <a:buChar char="•"/>
              <a:tabLst>
                <a:tab pos="355600" algn="l"/>
              </a:tabLst>
            </a:pPr>
            <a:r>
              <a:rPr sz="2800" spc="160" dirty="0">
                <a:latin typeface="Microsoft Sans Serif"/>
                <a:cs typeface="Microsoft Sans Serif"/>
              </a:rPr>
              <a:t>It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provides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180" dirty="0">
                <a:latin typeface="Microsoft Sans Serif"/>
                <a:cs typeface="Microsoft Sans Serif"/>
              </a:rPr>
              <a:t>SQL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95" dirty="0">
                <a:latin typeface="Microsoft Sans Serif"/>
                <a:cs typeface="Microsoft Sans Serif"/>
              </a:rPr>
              <a:t>type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language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165" dirty="0">
                <a:latin typeface="Microsoft Sans Serif"/>
                <a:cs typeface="Microsoft Sans Serif"/>
              </a:rPr>
              <a:t>for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querying </a:t>
            </a:r>
            <a:r>
              <a:rPr sz="2800" dirty="0">
                <a:latin typeface="Microsoft Sans Serif"/>
                <a:cs typeface="Microsoft Sans Serif"/>
              </a:rPr>
              <a:t>called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HiveQL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or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HQL.</a:t>
            </a:r>
            <a:endParaRPr sz="280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820"/>
              </a:spcBef>
              <a:buClr>
                <a:srgbClr val="6697CC"/>
              </a:buClr>
              <a:buFont typeface="Arial MT"/>
              <a:buChar char="•"/>
              <a:tabLst>
                <a:tab pos="354965" algn="l"/>
              </a:tabLst>
            </a:pPr>
            <a:r>
              <a:rPr sz="2800" spc="160" dirty="0">
                <a:latin typeface="Microsoft Sans Serif"/>
                <a:cs typeface="Microsoft Sans Serif"/>
              </a:rPr>
              <a:t>It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is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familiar,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fast,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scalable,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and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extensible.</a:t>
            </a:r>
            <a:endParaRPr sz="2800">
              <a:latin typeface="Microsoft Sans Serif"/>
              <a:cs typeface="Microsoft Sans Serif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510810"/>
            <a:ext cx="3222932" cy="13471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Hive</a:t>
            </a:r>
            <a:r>
              <a:rPr spc="-185" dirty="0"/>
              <a:t> </a:t>
            </a:r>
            <a:r>
              <a:rPr spc="80" dirty="0"/>
              <a:t>Architecture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090" y="1437639"/>
            <a:ext cx="7924800" cy="46475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189113"/>
            <a:ext cx="2057400" cy="66888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Hive</a:t>
            </a:r>
            <a:r>
              <a:rPr spc="-185" dirty="0"/>
              <a:t> </a:t>
            </a:r>
            <a:r>
              <a:rPr spc="80" dirty="0"/>
              <a:t>Architecture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38147"/>
            <a:ext cx="7905115" cy="458851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320675" indent="-307975">
              <a:lnSpc>
                <a:spcPct val="100000"/>
              </a:lnSpc>
              <a:spcBef>
                <a:spcPts val="755"/>
              </a:spcBef>
              <a:buClr>
                <a:srgbClr val="6697CC"/>
              </a:buClr>
              <a:buFont typeface="Arial MT"/>
              <a:buChar char="•"/>
              <a:tabLst>
                <a:tab pos="320675" algn="l"/>
              </a:tabLst>
            </a:pPr>
            <a:r>
              <a:rPr sz="2500" b="1" dirty="0">
                <a:latin typeface="Arial"/>
                <a:cs typeface="Arial"/>
              </a:rPr>
              <a:t>User</a:t>
            </a:r>
            <a:r>
              <a:rPr sz="2500" b="1" spc="-140" dirty="0">
                <a:latin typeface="Arial"/>
                <a:cs typeface="Arial"/>
              </a:rPr>
              <a:t> </a:t>
            </a:r>
            <a:r>
              <a:rPr sz="2500" b="1" spc="40" dirty="0">
                <a:latin typeface="Arial"/>
                <a:cs typeface="Arial"/>
              </a:rPr>
              <a:t>Interface</a:t>
            </a:r>
            <a:endParaRPr sz="2500">
              <a:latin typeface="Arial"/>
              <a:cs typeface="Arial"/>
            </a:endParaRPr>
          </a:p>
          <a:p>
            <a:pPr marL="680085" marR="172720" lvl="1" indent="-256540">
              <a:lnSpc>
                <a:spcPct val="101000"/>
              </a:lnSpc>
              <a:spcBef>
                <a:spcPts val="630"/>
              </a:spcBef>
              <a:buClr>
                <a:srgbClr val="6697CC"/>
              </a:buClr>
              <a:buFont typeface="Arial MT"/>
              <a:buChar char="–"/>
              <a:tabLst>
                <a:tab pos="680085" algn="l"/>
              </a:tabLst>
            </a:pPr>
            <a:r>
              <a:rPr sz="2500" dirty="0">
                <a:latin typeface="Microsoft Sans Serif"/>
                <a:cs typeface="Microsoft Sans Serif"/>
              </a:rPr>
              <a:t>Hive</a:t>
            </a:r>
            <a:r>
              <a:rPr sz="2500" spc="-6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is</a:t>
            </a:r>
            <a:r>
              <a:rPr sz="2500" spc="-60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a</a:t>
            </a:r>
            <a:r>
              <a:rPr sz="2500" spc="-50" dirty="0">
                <a:latin typeface="Microsoft Sans Serif"/>
                <a:cs typeface="Microsoft Sans Serif"/>
              </a:rPr>
              <a:t> </a:t>
            </a:r>
            <a:r>
              <a:rPr sz="2500" spc="50" dirty="0">
                <a:latin typeface="Microsoft Sans Serif"/>
                <a:cs typeface="Microsoft Sans Serif"/>
              </a:rPr>
              <a:t>data</a:t>
            </a:r>
            <a:r>
              <a:rPr sz="2500" spc="-5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warehouse</a:t>
            </a:r>
            <a:r>
              <a:rPr sz="2500" spc="-60" dirty="0">
                <a:latin typeface="Microsoft Sans Serif"/>
                <a:cs typeface="Microsoft Sans Serif"/>
              </a:rPr>
              <a:t> </a:t>
            </a:r>
            <a:r>
              <a:rPr sz="2500" spc="85" dirty="0">
                <a:latin typeface="Microsoft Sans Serif"/>
                <a:cs typeface="Microsoft Sans Serif"/>
              </a:rPr>
              <a:t>infrastructure</a:t>
            </a:r>
            <a:r>
              <a:rPr sz="2500" spc="-60" dirty="0">
                <a:latin typeface="Microsoft Sans Serif"/>
                <a:cs typeface="Microsoft Sans Serif"/>
              </a:rPr>
              <a:t> </a:t>
            </a:r>
            <a:r>
              <a:rPr sz="2500" spc="75" dirty="0">
                <a:latin typeface="Microsoft Sans Serif"/>
                <a:cs typeface="Microsoft Sans Serif"/>
              </a:rPr>
              <a:t>software </a:t>
            </a:r>
            <a:r>
              <a:rPr sz="2500" spc="145" dirty="0">
                <a:latin typeface="Microsoft Sans Serif"/>
                <a:cs typeface="Microsoft Sans Serif"/>
              </a:rPr>
              <a:t>that</a:t>
            </a:r>
            <a:r>
              <a:rPr sz="2500" spc="-40" dirty="0">
                <a:latin typeface="Microsoft Sans Serif"/>
                <a:cs typeface="Microsoft Sans Serif"/>
              </a:rPr>
              <a:t> </a:t>
            </a:r>
            <a:r>
              <a:rPr sz="2500" spc="-20" dirty="0">
                <a:latin typeface="Microsoft Sans Serif"/>
                <a:cs typeface="Microsoft Sans Serif"/>
              </a:rPr>
              <a:t>can</a:t>
            </a:r>
            <a:r>
              <a:rPr sz="2500" spc="-30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create</a:t>
            </a:r>
            <a:r>
              <a:rPr sz="2500" spc="-25" dirty="0">
                <a:latin typeface="Microsoft Sans Serif"/>
                <a:cs typeface="Microsoft Sans Serif"/>
              </a:rPr>
              <a:t> </a:t>
            </a:r>
            <a:r>
              <a:rPr sz="2500" spc="70" dirty="0">
                <a:latin typeface="Microsoft Sans Serif"/>
                <a:cs typeface="Microsoft Sans Serif"/>
              </a:rPr>
              <a:t>interaction</a:t>
            </a:r>
            <a:r>
              <a:rPr sz="2500" spc="-30" dirty="0">
                <a:latin typeface="Microsoft Sans Serif"/>
                <a:cs typeface="Microsoft Sans Serif"/>
              </a:rPr>
              <a:t> </a:t>
            </a:r>
            <a:r>
              <a:rPr sz="2500" spc="85" dirty="0">
                <a:latin typeface="Microsoft Sans Serif"/>
                <a:cs typeface="Microsoft Sans Serif"/>
              </a:rPr>
              <a:t>between</a:t>
            </a:r>
            <a:r>
              <a:rPr sz="2500" spc="-1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user</a:t>
            </a:r>
            <a:r>
              <a:rPr sz="2500" spc="-30" dirty="0">
                <a:latin typeface="Microsoft Sans Serif"/>
                <a:cs typeface="Microsoft Sans Serif"/>
              </a:rPr>
              <a:t> </a:t>
            </a:r>
            <a:r>
              <a:rPr sz="2500" spc="-25" dirty="0">
                <a:latin typeface="Microsoft Sans Serif"/>
                <a:cs typeface="Microsoft Sans Serif"/>
              </a:rPr>
              <a:t>and </a:t>
            </a:r>
            <a:r>
              <a:rPr sz="2500" spc="-130" dirty="0">
                <a:latin typeface="Microsoft Sans Serif"/>
                <a:cs typeface="Microsoft Sans Serif"/>
              </a:rPr>
              <a:t>HDFS.</a:t>
            </a:r>
            <a:r>
              <a:rPr sz="2500" spc="-6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The</a:t>
            </a:r>
            <a:r>
              <a:rPr sz="2500" spc="-70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user</a:t>
            </a:r>
            <a:r>
              <a:rPr sz="2500" spc="-65" dirty="0">
                <a:latin typeface="Microsoft Sans Serif"/>
                <a:cs typeface="Microsoft Sans Serif"/>
              </a:rPr>
              <a:t> </a:t>
            </a:r>
            <a:r>
              <a:rPr sz="2500" spc="45" dirty="0">
                <a:latin typeface="Microsoft Sans Serif"/>
                <a:cs typeface="Microsoft Sans Serif"/>
              </a:rPr>
              <a:t>interfaces</a:t>
            </a:r>
            <a:r>
              <a:rPr sz="2500" spc="-60" dirty="0">
                <a:latin typeface="Microsoft Sans Serif"/>
                <a:cs typeface="Microsoft Sans Serif"/>
              </a:rPr>
              <a:t> </a:t>
            </a:r>
            <a:r>
              <a:rPr sz="2500" spc="145" dirty="0">
                <a:latin typeface="Microsoft Sans Serif"/>
                <a:cs typeface="Microsoft Sans Serif"/>
              </a:rPr>
              <a:t>that</a:t>
            </a:r>
            <a:r>
              <a:rPr sz="2500" spc="-7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Hive</a:t>
            </a:r>
            <a:r>
              <a:rPr sz="2500" spc="-70" dirty="0">
                <a:latin typeface="Microsoft Sans Serif"/>
                <a:cs typeface="Microsoft Sans Serif"/>
              </a:rPr>
              <a:t> </a:t>
            </a:r>
            <a:r>
              <a:rPr sz="2500" spc="55" dirty="0">
                <a:latin typeface="Microsoft Sans Serif"/>
                <a:cs typeface="Microsoft Sans Serif"/>
              </a:rPr>
              <a:t>supports</a:t>
            </a:r>
            <a:r>
              <a:rPr sz="2500" spc="-60" dirty="0">
                <a:latin typeface="Microsoft Sans Serif"/>
                <a:cs typeface="Microsoft Sans Serif"/>
              </a:rPr>
              <a:t> </a:t>
            </a:r>
            <a:r>
              <a:rPr sz="2500" spc="-25" dirty="0">
                <a:latin typeface="Microsoft Sans Serif"/>
                <a:cs typeface="Microsoft Sans Serif"/>
              </a:rPr>
              <a:t>are </a:t>
            </a:r>
            <a:r>
              <a:rPr sz="2500" dirty="0">
                <a:latin typeface="Microsoft Sans Serif"/>
                <a:cs typeface="Microsoft Sans Serif"/>
              </a:rPr>
              <a:t>Hive</a:t>
            </a:r>
            <a:r>
              <a:rPr sz="2500" spc="-4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Web</a:t>
            </a:r>
            <a:r>
              <a:rPr sz="2500" spc="-35" dirty="0">
                <a:latin typeface="Microsoft Sans Serif"/>
                <a:cs typeface="Microsoft Sans Serif"/>
              </a:rPr>
              <a:t> </a:t>
            </a:r>
            <a:r>
              <a:rPr sz="2500" spc="-65" dirty="0">
                <a:latin typeface="Microsoft Sans Serif"/>
                <a:cs typeface="Microsoft Sans Serif"/>
              </a:rPr>
              <a:t>UI,</a:t>
            </a:r>
            <a:r>
              <a:rPr sz="2500" spc="-3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Hive</a:t>
            </a:r>
            <a:r>
              <a:rPr sz="2500" spc="-4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command</a:t>
            </a:r>
            <a:r>
              <a:rPr sz="2500" spc="-3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line,</a:t>
            </a:r>
            <a:r>
              <a:rPr sz="2500" spc="-2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and</a:t>
            </a:r>
            <a:r>
              <a:rPr sz="2500" spc="-3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Hive</a:t>
            </a:r>
            <a:r>
              <a:rPr sz="2500" spc="-40" dirty="0">
                <a:latin typeface="Microsoft Sans Serif"/>
                <a:cs typeface="Microsoft Sans Serif"/>
              </a:rPr>
              <a:t> </a:t>
            </a:r>
            <a:r>
              <a:rPr sz="2500" spc="-35" dirty="0">
                <a:latin typeface="Microsoft Sans Serif"/>
                <a:cs typeface="Microsoft Sans Serif"/>
              </a:rPr>
              <a:t>HD </a:t>
            </a:r>
            <a:r>
              <a:rPr sz="2500" dirty="0">
                <a:latin typeface="Microsoft Sans Serif"/>
                <a:cs typeface="Microsoft Sans Serif"/>
              </a:rPr>
              <a:t>Insight</a:t>
            </a:r>
            <a:r>
              <a:rPr sz="2500" spc="114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(In</a:t>
            </a:r>
            <a:r>
              <a:rPr sz="2500" spc="110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Windows</a:t>
            </a:r>
            <a:r>
              <a:rPr sz="2500" spc="110" dirty="0">
                <a:latin typeface="Microsoft Sans Serif"/>
                <a:cs typeface="Microsoft Sans Serif"/>
              </a:rPr>
              <a:t> </a:t>
            </a:r>
            <a:r>
              <a:rPr sz="2500" spc="-10" dirty="0">
                <a:latin typeface="Microsoft Sans Serif"/>
                <a:cs typeface="Microsoft Sans Serif"/>
              </a:rPr>
              <a:t>server).</a:t>
            </a:r>
            <a:endParaRPr sz="2500">
              <a:latin typeface="Microsoft Sans Serif"/>
              <a:cs typeface="Microsoft Sans Serif"/>
            </a:endParaRPr>
          </a:p>
          <a:p>
            <a:pPr marL="320675" indent="-307975">
              <a:lnSpc>
                <a:spcPct val="100000"/>
              </a:lnSpc>
              <a:spcBef>
                <a:spcPts val="740"/>
              </a:spcBef>
              <a:buClr>
                <a:srgbClr val="6697CC"/>
              </a:buClr>
              <a:buFont typeface="Arial MT"/>
              <a:buChar char="•"/>
              <a:tabLst>
                <a:tab pos="320675" algn="l"/>
              </a:tabLst>
            </a:pPr>
            <a:r>
              <a:rPr sz="2500" b="1" spc="110" dirty="0">
                <a:latin typeface="Arial"/>
                <a:cs typeface="Arial"/>
              </a:rPr>
              <a:t>Meta</a:t>
            </a:r>
            <a:r>
              <a:rPr sz="2500" b="1" spc="-85" dirty="0">
                <a:latin typeface="Arial"/>
                <a:cs typeface="Arial"/>
              </a:rPr>
              <a:t> </a:t>
            </a:r>
            <a:r>
              <a:rPr sz="2500" b="1" spc="-10" dirty="0">
                <a:latin typeface="Arial"/>
                <a:cs typeface="Arial"/>
              </a:rPr>
              <a:t>Store</a:t>
            </a:r>
            <a:endParaRPr sz="2500">
              <a:latin typeface="Arial"/>
              <a:cs typeface="Arial"/>
            </a:endParaRPr>
          </a:p>
          <a:p>
            <a:pPr marL="680085" marR="5080" lvl="1" indent="-256540">
              <a:lnSpc>
                <a:spcPct val="101000"/>
              </a:lnSpc>
              <a:spcBef>
                <a:spcPts val="630"/>
              </a:spcBef>
              <a:buClr>
                <a:srgbClr val="6697CC"/>
              </a:buClr>
              <a:buFont typeface="Arial MT"/>
              <a:buChar char="–"/>
              <a:tabLst>
                <a:tab pos="680085" algn="l"/>
              </a:tabLst>
            </a:pPr>
            <a:r>
              <a:rPr sz="2500" dirty="0">
                <a:latin typeface="Microsoft Sans Serif"/>
                <a:cs typeface="Microsoft Sans Serif"/>
              </a:rPr>
              <a:t>Hive</a:t>
            </a:r>
            <a:r>
              <a:rPr sz="2500" spc="-15" dirty="0">
                <a:latin typeface="Microsoft Sans Serif"/>
                <a:cs typeface="Microsoft Sans Serif"/>
              </a:rPr>
              <a:t> </a:t>
            </a:r>
            <a:r>
              <a:rPr sz="2500" spc="-10" dirty="0">
                <a:latin typeface="Microsoft Sans Serif"/>
                <a:cs typeface="Microsoft Sans Serif"/>
              </a:rPr>
              <a:t>chooses</a:t>
            </a:r>
            <a:r>
              <a:rPr sz="2500" dirty="0">
                <a:latin typeface="Microsoft Sans Serif"/>
                <a:cs typeface="Microsoft Sans Serif"/>
              </a:rPr>
              <a:t> respective</a:t>
            </a:r>
            <a:r>
              <a:rPr sz="2500" spc="-10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database</a:t>
            </a:r>
            <a:r>
              <a:rPr sz="2500" spc="-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servers</a:t>
            </a:r>
            <a:r>
              <a:rPr sz="2500" spc="-10" dirty="0">
                <a:latin typeface="Microsoft Sans Serif"/>
                <a:cs typeface="Microsoft Sans Serif"/>
              </a:rPr>
              <a:t> </a:t>
            </a:r>
            <a:r>
              <a:rPr sz="2500" spc="185" dirty="0">
                <a:latin typeface="Microsoft Sans Serif"/>
                <a:cs typeface="Microsoft Sans Serif"/>
              </a:rPr>
              <a:t>to</a:t>
            </a:r>
            <a:r>
              <a:rPr sz="2500" spc="-10" dirty="0">
                <a:latin typeface="Microsoft Sans Serif"/>
                <a:cs typeface="Microsoft Sans Serif"/>
              </a:rPr>
              <a:t> </a:t>
            </a:r>
            <a:r>
              <a:rPr sz="2500" spc="60" dirty="0">
                <a:latin typeface="Microsoft Sans Serif"/>
                <a:cs typeface="Microsoft Sans Serif"/>
              </a:rPr>
              <a:t>store </a:t>
            </a:r>
            <a:r>
              <a:rPr sz="2500" spc="114" dirty="0">
                <a:latin typeface="Microsoft Sans Serif"/>
                <a:cs typeface="Microsoft Sans Serif"/>
              </a:rPr>
              <a:t>the</a:t>
            </a:r>
            <a:r>
              <a:rPr sz="2500" spc="-60" dirty="0">
                <a:latin typeface="Microsoft Sans Serif"/>
                <a:cs typeface="Microsoft Sans Serif"/>
              </a:rPr>
              <a:t> </a:t>
            </a:r>
            <a:r>
              <a:rPr sz="2500" spc="-20" dirty="0">
                <a:latin typeface="Microsoft Sans Serif"/>
                <a:cs typeface="Microsoft Sans Serif"/>
              </a:rPr>
              <a:t>schema</a:t>
            </a:r>
            <a:r>
              <a:rPr sz="2500" spc="-50" dirty="0">
                <a:latin typeface="Microsoft Sans Serif"/>
                <a:cs typeface="Microsoft Sans Serif"/>
              </a:rPr>
              <a:t> </a:t>
            </a:r>
            <a:r>
              <a:rPr sz="2500" spc="110" dirty="0">
                <a:latin typeface="Microsoft Sans Serif"/>
                <a:cs typeface="Microsoft Sans Serif"/>
              </a:rPr>
              <a:t>or</a:t>
            </a:r>
            <a:r>
              <a:rPr sz="2500" spc="-55" dirty="0">
                <a:latin typeface="Microsoft Sans Serif"/>
                <a:cs typeface="Microsoft Sans Serif"/>
              </a:rPr>
              <a:t> </a:t>
            </a:r>
            <a:r>
              <a:rPr sz="2500" spc="70" dirty="0">
                <a:latin typeface="Microsoft Sans Serif"/>
                <a:cs typeface="Microsoft Sans Serif"/>
              </a:rPr>
              <a:t>Metadata</a:t>
            </a:r>
            <a:r>
              <a:rPr sz="2500" spc="-50" dirty="0">
                <a:latin typeface="Microsoft Sans Serif"/>
                <a:cs typeface="Microsoft Sans Serif"/>
              </a:rPr>
              <a:t> </a:t>
            </a:r>
            <a:r>
              <a:rPr sz="2500" spc="175" dirty="0">
                <a:latin typeface="Microsoft Sans Serif"/>
                <a:cs typeface="Microsoft Sans Serif"/>
              </a:rPr>
              <a:t>of</a:t>
            </a:r>
            <a:r>
              <a:rPr sz="2500" spc="-5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tables,</a:t>
            </a:r>
            <a:r>
              <a:rPr sz="2500" spc="-55" dirty="0">
                <a:latin typeface="Microsoft Sans Serif"/>
                <a:cs typeface="Microsoft Sans Serif"/>
              </a:rPr>
              <a:t> </a:t>
            </a:r>
            <a:r>
              <a:rPr sz="2500" spc="-10" dirty="0">
                <a:latin typeface="Microsoft Sans Serif"/>
                <a:cs typeface="Microsoft Sans Serif"/>
              </a:rPr>
              <a:t>databases, </a:t>
            </a:r>
            <a:r>
              <a:rPr sz="2500" dirty="0">
                <a:latin typeface="Microsoft Sans Serif"/>
                <a:cs typeface="Microsoft Sans Serif"/>
              </a:rPr>
              <a:t>columns</a:t>
            </a:r>
            <a:r>
              <a:rPr sz="2500" spc="-45" dirty="0">
                <a:latin typeface="Microsoft Sans Serif"/>
                <a:cs typeface="Microsoft Sans Serif"/>
              </a:rPr>
              <a:t> </a:t>
            </a:r>
            <a:r>
              <a:rPr sz="2500" spc="55" dirty="0">
                <a:latin typeface="Microsoft Sans Serif"/>
                <a:cs typeface="Microsoft Sans Serif"/>
              </a:rPr>
              <a:t>in</a:t>
            </a:r>
            <a:r>
              <a:rPr sz="2500" spc="-40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a</a:t>
            </a:r>
            <a:r>
              <a:rPr sz="2500" spc="-30" dirty="0">
                <a:latin typeface="Microsoft Sans Serif"/>
                <a:cs typeface="Microsoft Sans Serif"/>
              </a:rPr>
              <a:t> </a:t>
            </a:r>
            <a:r>
              <a:rPr sz="2500" spc="50" dirty="0">
                <a:latin typeface="Microsoft Sans Serif"/>
                <a:cs typeface="Microsoft Sans Serif"/>
              </a:rPr>
              <a:t>table,</a:t>
            </a:r>
            <a:r>
              <a:rPr sz="2500" spc="-30" dirty="0">
                <a:latin typeface="Microsoft Sans Serif"/>
                <a:cs typeface="Microsoft Sans Serif"/>
              </a:rPr>
              <a:t> </a:t>
            </a:r>
            <a:r>
              <a:rPr sz="2500" spc="110" dirty="0">
                <a:latin typeface="Microsoft Sans Serif"/>
                <a:cs typeface="Microsoft Sans Serif"/>
              </a:rPr>
              <a:t>their</a:t>
            </a:r>
            <a:r>
              <a:rPr sz="2500" spc="-35" dirty="0">
                <a:latin typeface="Microsoft Sans Serif"/>
                <a:cs typeface="Microsoft Sans Serif"/>
              </a:rPr>
              <a:t> </a:t>
            </a:r>
            <a:r>
              <a:rPr sz="2500" spc="50" dirty="0">
                <a:latin typeface="Microsoft Sans Serif"/>
                <a:cs typeface="Microsoft Sans Serif"/>
              </a:rPr>
              <a:t>data</a:t>
            </a:r>
            <a:r>
              <a:rPr sz="2500" spc="-3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types,</a:t>
            </a:r>
            <a:r>
              <a:rPr sz="2500" spc="-3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and</a:t>
            </a:r>
            <a:r>
              <a:rPr sz="2500" spc="-45" dirty="0">
                <a:latin typeface="Microsoft Sans Serif"/>
                <a:cs typeface="Microsoft Sans Serif"/>
              </a:rPr>
              <a:t> </a:t>
            </a:r>
            <a:r>
              <a:rPr sz="2500" spc="-20" dirty="0">
                <a:latin typeface="Microsoft Sans Serif"/>
                <a:cs typeface="Microsoft Sans Serif"/>
              </a:rPr>
              <a:t>HDFS </a:t>
            </a:r>
            <a:r>
              <a:rPr sz="2500" spc="-10" dirty="0">
                <a:latin typeface="Microsoft Sans Serif"/>
                <a:cs typeface="Microsoft Sans Serif"/>
              </a:rPr>
              <a:t>mapping.</a:t>
            </a:r>
            <a:endParaRPr sz="2500">
              <a:latin typeface="Microsoft Sans Serif"/>
              <a:cs typeface="Microsoft Sans Serif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661934"/>
            <a:ext cx="2438400" cy="10192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Hive</a:t>
            </a:r>
            <a:r>
              <a:rPr spc="-185" dirty="0"/>
              <a:t> </a:t>
            </a:r>
            <a:r>
              <a:rPr spc="80" dirty="0"/>
              <a:t>Architecture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53388"/>
            <a:ext cx="8068309" cy="442849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58445" indent="-245745">
              <a:lnSpc>
                <a:spcPct val="100000"/>
              </a:lnSpc>
              <a:spcBef>
                <a:spcPts val="625"/>
              </a:spcBef>
              <a:buClr>
                <a:srgbClr val="6697CC"/>
              </a:buClr>
              <a:buFont typeface="Arial MT"/>
              <a:buChar char="•"/>
              <a:tabLst>
                <a:tab pos="258445" algn="l"/>
              </a:tabLst>
            </a:pPr>
            <a:r>
              <a:rPr sz="2000" b="1" dirty="0">
                <a:latin typeface="Arial"/>
                <a:cs typeface="Arial"/>
              </a:rPr>
              <a:t>HiveQL</a:t>
            </a:r>
            <a:r>
              <a:rPr sz="2000" b="1" spc="-125" dirty="0">
                <a:latin typeface="Arial"/>
                <a:cs typeface="Arial"/>
              </a:rPr>
              <a:t> </a:t>
            </a:r>
            <a:r>
              <a:rPr sz="2000" b="1" spc="-60" dirty="0">
                <a:latin typeface="Arial"/>
                <a:cs typeface="Arial"/>
              </a:rPr>
              <a:t>Process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Engine</a:t>
            </a:r>
            <a:endParaRPr sz="2000">
              <a:latin typeface="Arial"/>
              <a:cs typeface="Arial"/>
            </a:endParaRPr>
          </a:p>
          <a:p>
            <a:pPr marL="546735" marR="5080" indent="-205740">
              <a:lnSpc>
                <a:spcPct val="101000"/>
              </a:lnSpc>
              <a:spcBef>
                <a:spcPts val="505"/>
              </a:spcBef>
            </a:pPr>
            <a:r>
              <a:rPr sz="3000" baseline="2777" dirty="0">
                <a:solidFill>
                  <a:srgbClr val="6697CC"/>
                </a:solidFill>
                <a:latin typeface="Arial MT"/>
                <a:cs typeface="Arial MT"/>
              </a:rPr>
              <a:t>–</a:t>
            </a:r>
            <a:r>
              <a:rPr sz="3000" spc="-60" baseline="2777" dirty="0">
                <a:solidFill>
                  <a:srgbClr val="6697CC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HiveQL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similar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150" dirty="0">
                <a:latin typeface="Microsoft Sans Serif"/>
                <a:cs typeface="Microsoft Sans Serif"/>
              </a:rPr>
              <a:t>to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14" dirty="0">
                <a:latin typeface="Microsoft Sans Serif"/>
                <a:cs typeface="Microsoft Sans Serif"/>
              </a:rPr>
              <a:t>SQL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130" dirty="0">
                <a:latin typeface="Microsoft Sans Serif"/>
                <a:cs typeface="Microsoft Sans Serif"/>
              </a:rPr>
              <a:t>for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45" dirty="0">
                <a:latin typeface="Microsoft Sans Serif"/>
                <a:cs typeface="Microsoft Sans Serif"/>
              </a:rPr>
              <a:t>querying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55" dirty="0">
                <a:latin typeface="Microsoft Sans Serif"/>
                <a:cs typeface="Microsoft Sans Serif"/>
              </a:rPr>
              <a:t>on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schema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95" dirty="0">
                <a:latin typeface="Microsoft Sans Serif"/>
                <a:cs typeface="Microsoft Sans Serif"/>
              </a:rPr>
              <a:t>info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50" dirty="0">
                <a:latin typeface="Microsoft Sans Serif"/>
                <a:cs typeface="Microsoft Sans Serif"/>
              </a:rPr>
              <a:t>on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75" dirty="0">
                <a:latin typeface="Microsoft Sans Serif"/>
                <a:cs typeface="Microsoft Sans Serif"/>
              </a:rPr>
              <a:t>the </a:t>
            </a:r>
            <a:r>
              <a:rPr sz="2000" spc="50" dirty="0">
                <a:latin typeface="Microsoft Sans Serif"/>
                <a:cs typeface="Microsoft Sans Serif"/>
              </a:rPr>
              <a:t>Metastore.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120" dirty="0">
                <a:latin typeface="Microsoft Sans Serif"/>
                <a:cs typeface="Microsoft Sans Serif"/>
              </a:rPr>
              <a:t>It</a:t>
            </a:r>
            <a:r>
              <a:rPr sz="2000" dirty="0">
                <a:latin typeface="Microsoft Sans Serif"/>
                <a:cs typeface="Microsoft Sans Serif"/>
              </a:rPr>
              <a:t> is one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145" dirty="0">
                <a:latin typeface="Microsoft Sans Serif"/>
                <a:cs typeface="Microsoft Sans Serif"/>
              </a:rPr>
              <a:t>of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95" dirty="0">
                <a:latin typeface="Microsoft Sans Serif"/>
                <a:cs typeface="Microsoft Sans Serif"/>
              </a:rPr>
              <a:t>the</a:t>
            </a:r>
            <a:r>
              <a:rPr sz="2000" dirty="0">
                <a:latin typeface="Microsoft Sans Serif"/>
                <a:cs typeface="Microsoft Sans Serif"/>
              </a:rPr>
              <a:t> replacements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145" dirty="0">
                <a:latin typeface="Microsoft Sans Serif"/>
                <a:cs typeface="Microsoft Sans Serif"/>
              </a:rPr>
              <a:t>of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80" dirty="0">
                <a:latin typeface="Microsoft Sans Serif"/>
                <a:cs typeface="Microsoft Sans Serif"/>
              </a:rPr>
              <a:t>traditional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approach </a:t>
            </a:r>
            <a:r>
              <a:rPr sz="2000" spc="135" dirty="0">
                <a:latin typeface="Microsoft Sans Serif"/>
                <a:cs typeface="Microsoft Sans Serif"/>
              </a:rPr>
              <a:t>for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MapReduce</a:t>
            </a:r>
            <a:r>
              <a:rPr sz="2000" dirty="0">
                <a:latin typeface="Microsoft Sans Serif"/>
                <a:cs typeface="Microsoft Sans Serif"/>
              </a:rPr>
              <a:t> program. Instead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145" dirty="0">
                <a:latin typeface="Microsoft Sans Serif"/>
                <a:cs typeface="Microsoft Sans Serif"/>
              </a:rPr>
              <a:t>of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95" dirty="0">
                <a:latin typeface="Microsoft Sans Serif"/>
                <a:cs typeface="Microsoft Sans Serif"/>
              </a:rPr>
              <a:t>writing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MapReduce </a:t>
            </a:r>
            <a:r>
              <a:rPr sz="2000" spc="45" dirty="0">
                <a:latin typeface="Microsoft Sans Serif"/>
                <a:cs typeface="Microsoft Sans Serif"/>
              </a:rPr>
              <a:t>program </a:t>
            </a:r>
            <a:r>
              <a:rPr sz="2000" spc="50" dirty="0">
                <a:latin typeface="Microsoft Sans Serif"/>
                <a:cs typeface="Microsoft Sans Serif"/>
              </a:rPr>
              <a:t>in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Java,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60" dirty="0">
                <a:latin typeface="Microsoft Sans Serif"/>
                <a:cs typeface="Microsoft Sans Serif"/>
              </a:rPr>
              <a:t>we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can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105" dirty="0">
                <a:latin typeface="Microsoft Sans Serif"/>
                <a:cs typeface="Microsoft Sans Serif"/>
              </a:rPr>
              <a:t>write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query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135" dirty="0">
                <a:latin typeface="Microsoft Sans Serif"/>
                <a:cs typeface="Microsoft Sans Serif"/>
              </a:rPr>
              <a:t>for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MapReduce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60" dirty="0">
                <a:latin typeface="Microsoft Sans Serif"/>
                <a:cs typeface="Microsoft Sans Serif"/>
              </a:rPr>
              <a:t>job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65" dirty="0">
                <a:latin typeface="Microsoft Sans Serif"/>
                <a:cs typeface="Microsoft Sans Serif"/>
              </a:rPr>
              <a:t>it.</a:t>
            </a:r>
            <a:endParaRPr sz="2000">
              <a:latin typeface="Microsoft Sans Serif"/>
              <a:cs typeface="Microsoft Sans Serif"/>
            </a:endParaRPr>
          </a:p>
          <a:p>
            <a:pPr marL="258445" indent="-245745">
              <a:lnSpc>
                <a:spcPct val="100000"/>
              </a:lnSpc>
              <a:spcBef>
                <a:spcPts val="600"/>
              </a:spcBef>
              <a:buClr>
                <a:srgbClr val="6697CC"/>
              </a:buClr>
              <a:buFont typeface="Arial MT"/>
              <a:buChar char="•"/>
              <a:tabLst>
                <a:tab pos="258445" algn="l"/>
              </a:tabLst>
            </a:pPr>
            <a:r>
              <a:rPr sz="2000" b="1" dirty="0">
                <a:latin typeface="Arial"/>
                <a:cs typeface="Arial"/>
              </a:rPr>
              <a:t>Execution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Engine</a:t>
            </a:r>
            <a:endParaRPr sz="2000">
              <a:latin typeface="Arial"/>
              <a:cs typeface="Arial"/>
            </a:endParaRPr>
          </a:p>
          <a:p>
            <a:pPr marL="546735" marR="110489" indent="-205740" algn="just">
              <a:lnSpc>
                <a:spcPct val="101099"/>
              </a:lnSpc>
              <a:spcBef>
                <a:spcPts val="495"/>
              </a:spcBef>
            </a:pPr>
            <a:r>
              <a:rPr sz="3000" baseline="2777" dirty="0">
                <a:solidFill>
                  <a:srgbClr val="6697CC"/>
                </a:solidFill>
                <a:latin typeface="Arial MT"/>
                <a:cs typeface="Arial MT"/>
              </a:rPr>
              <a:t>–</a:t>
            </a:r>
            <a:r>
              <a:rPr sz="3000" spc="-15" baseline="2777" dirty="0">
                <a:solidFill>
                  <a:srgbClr val="6697CC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conjunction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90" dirty="0">
                <a:latin typeface="Microsoft Sans Serif"/>
                <a:cs typeface="Microsoft Sans Serif"/>
              </a:rPr>
              <a:t>part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145" dirty="0">
                <a:latin typeface="Microsoft Sans Serif"/>
                <a:cs typeface="Microsoft Sans Serif"/>
              </a:rPr>
              <a:t>of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HiveQL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Engine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MapReduce </a:t>
            </a:r>
            <a:r>
              <a:rPr sz="2000" dirty="0">
                <a:latin typeface="Microsoft Sans Serif"/>
                <a:cs typeface="Microsoft Sans Serif"/>
              </a:rPr>
              <a:t>is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Hive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Execution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Engine.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Execution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engine</a:t>
            </a:r>
            <a:r>
              <a:rPr sz="2000" spc="-10" dirty="0">
                <a:latin typeface="Microsoft Sans Serif"/>
                <a:cs typeface="Microsoft Sans Serif"/>
              </a:rPr>
              <a:t> processes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100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40" dirty="0">
                <a:latin typeface="Microsoft Sans Serif"/>
                <a:cs typeface="Microsoft Sans Serif"/>
              </a:rPr>
              <a:t>query </a:t>
            </a:r>
            <a:r>
              <a:rPr sz="2000" dirty="0">
                <a:latin typeface="Microsoft Sans Serif"/>
                <a:cs typeface="Microsoft Sans Serif"/>
              </a:rPr>
              <a:t>and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generates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45" dirty="0">
                <a:latin typeface="Microsoft Sans Serif"/>
                <a:cs typeface="Microsoft Sans Serif"/>
              </a:rPr>
              <a:t>results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5" dirty="0">
                <a:latin typeface="Microsoft Sans Serif"/>
                <a:cs typeface="Microsoft Sans Serif"/>
              </a:rPr>
              <a:t>as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same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0" dirty="0">
                <a:latin typeface="Microsoft Sans Serif"/>
                <a:cs typeface="Microsoft Sans Serif"/>
              </a:rPr>
              <a:t>as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MapReduce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results.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120" dirty="0">
                <a:latin typeface="Microsoft Sans Serif"/>
                <a:cs typeface="Microsoft Sans Serif"/>
              </a:rPr>
              <a:t>It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45" dirty="0">
                <a:latin typeface="Microsoft Sans Serif"/>
                <a:cs typeface="Microsoft Sans Serif"/>
              </a:rPr>
              <a:t>uses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75" dirty="0">
                <a:latin typeface="Microsoft Sans Serif"/>
                <a:cs typeface="Microsoft Sans Serif"/>
              </a:rPr>
              <a:t>the </a:t>
            </a:r>
            <a:r>
              <a:rPr sz="2000" spc="60" dirty="0">
                <a:latin typeface="Microsoft Sans Serif"/>
                <a:cs typeface="Microsoft Sans Serif"/>
              </a:rPr>
              <a:t>flavor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145" dirty="0">
                <a:latin typeface="Microsoft Sans Serif"/>
                <a:cs typeface="Microsoft Sans Serif"/>
              </a:rPr>
              <a:t>of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MapReduce.</a:t>
            </a:r>
            <a:endParaRPr sz="2000">
              <a:latin typeface="Microsoft Sans Serif"/>
              <a:cs typeface="Microsoft Sans Serif"/>
            </a:endParaRPr>
          </a:p>
          <a:p>
            <a:pPr marL="258445" indent="-245745">
              <a:lnSpc>
                <a:spcPct val="100000"/>
              </a:lnSpc>
              <a:spcBef>
                <a:spcPts val="590"/>
              </a:spcBef>
              <a:buClr>
                <a:srgbClr val="6697CC"/>
              </a:buClr>
              <a:buFont typeface="Arial MT"/>
              <a:buChar char="•"/>
              <a:tabLst>
                <a:tab pos="258445" algn="l"/>
              </a:tabLst>
            </a:pPr>
            <a:r>
              <a:rPr sz="2000" b="1" spc="-60" dirty="0">
                <a:latin typeface="Arial"/>
                <a:cs typeface="Arial"/>
              </a:rPr>
              <a:t>HDFS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or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HBASE</a:t>
            </a:r>
            <a:endParaRPr sz="2000">
              <a:latin typeface="Arial"/>
              <a:cs typeface="Arial"/>
            </a:endParaRPr>
          </a:p>
          <a:p>
            <a:pPr marL="546735" marR="346710" indent="-205740">
              <a:lnSpc>
                <a:spcPct val="100800"/>
              </a:lnSpc>
              <a:spcBef>
                <a:spcPts val="509"/>
              </a:spcBef>
            </a:pPr>
            <a:r>
              <a:rPr sz="3000" baseline="2777" dirty="0">
                <a:solidFill>
                  <a:srgbClr val="6697CC"/>
                </a:solidFill>
                <a:latin typeface="Arial MT"/>
                <a:cs typeface="Arial MT"/>
              </a:rPr>
              <a:t>–</a:t>
            </a:r>
            <a:r>
              <a:rPr sz="3000" spc="7" baseline="2777" dirty="0">
                <a:solidFill>
                  <a:srgbClr val="6697CC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Hadoop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75" dirty="0">
                <a:latin typeface="Microsoft Sans Serif"/>
                <a:cs typeface="Microsoft Sans Serif"/>
              </a:rPr>
              <a:t>distributed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95" dirty="0">
                <a:latin typeface="Microsoft Sans Serif"/>
                <a:cs typeface="Microsoft Sans Serif"/>
              </a:rPr>
              <a:t>file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system </a:t>
            </a:r>
            <a:r>
              <a:rPr sz="2000" spc="90" dirty="0">
                <a:latin typeface="Microsoft Sans Serif"/>
                <a:cs typeface="Microsoft Sans Serif"/>
              </a:rPr>
              <a:t>or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14" dirty="0">
                <a:latin typeface="Microsoft Sans Serif"/>
                <a:cs typeface="Microsoft Sans Serif"/>
              </a:rPr>
              <a:t>HBASE</a:t>
            </a:r>
            <a:r>
              <a:rPr sz="2000" dirty="0">
                <a:latin typeface="Microsoft Sans Serif"/>
                <a:cs typeface="Microsoft Sans Serif"/>
              </a:rPr>
              <a:t> are </a:t>
            </a:r>
            <a:r>
              <a:rPr sz="2000" spc="95" dirty="0">
                <a:latin typeface="Microsoft Sans Serif"/>
                <a:cs typeface="Microsoft Sans Serif"/>
              </a:rPr>
              <a:t>the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storage </a:t>
            </a:r>
            <a:r>
              <a:rPr sz="2000" dirty="0">
                <a:latin typeface="Microsoft Sans Serif"/>
                <a:cs typeface="Microsoft Sans Serif"/>
              </a:rPr>
              <a:t>techniques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150" dirty="0">
                <a:latin typeface="Microsoft Sans Serif"/>
                <a:cs typeface="Microsoft Sans Serif"/>
              </a:rPr>
              <a:t>to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60" dirty="0">
                <a:latin typeface="Microsoft Sans Serif"/>
                <a:cs typeface="Microsoft Sans Serif"/>
              </a:rPr>
              <a:t>store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data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95" dirty="0">
                <a:latin typeface="Microsoft Sans Serif"/>
                <a:cs typeface="Microsoft Sans Serif"/>
              </a:rPr>
              <a:t>into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95" dirty="0">
                <a:latin typeface="Microsoft Sans Serif"/>
                <a:cs typeface="Microsoft Sans Serif"/>
              </a:rPr>
              <a:t>file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system.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0" dirty="0"/>
              <a:t>Working</a:t>
            </a:r>
            <a:r>
              <a:rPr spc="-130" dirty="0"/>
              <a:t> </a:t>
            </a:r>
            <a:r>
              <a:rPr spc="250" dirty="0"/>
              <a:t>of</a:t>
            </a:r>
            <a:r>
              <a:rPr spc="-110" dirty="0"/>
              <a:t> </a:t>
            </a:r>
            <a:r>
              <a:rPr spc="-20" dirty="0"/>
              <a:t>Hive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5989" y="1482089"/>
            <a:ext cx="7252916" cy="45264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6029856"/>
            <a:ext cx="1981200" cy="8281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Execution</a:t>
            </a:r>
            <a:r>
              <a:rPr spc="-20" dirty="0"/>
              <a:t> </a:t>
            </a:r>
            <a:r>
              <a:rPr spc="245" dirty="0"/>
              <a:t>of</a:t>
            </a:r>
            <a:r>
              <a:rPr spc="-5" dirty="0"/>
              <a:t> </a:t>
            </a:r>
            <a:r>
              <a:rPr spc="-20" dirty="0"/>
              <a:t>Hive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43736"/>
            <a:ext cx="7940675" cy="436118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262890" indent="-250190">
              <a:lnSpc>
                <a:spcPct val="100000"/>
              </a:lnSpc>
              <a:spcBef>
                <a:spcPts val="680"/>
              </a:spcBef>
              <a:buClr>
                <a:srgbClr val="6697CC"/>
              </a:buClr>
              <a:buAutoNum type="arabicPeriod"/>
              <a:tabLst>
                <a:tab pos="262890" algn="l"/>
              </a:tabLst>
            </a:pPr>
            <a:r>
              <a:rPr sz="2050" b="1" dirty="0">
                <a:latin typeface="Arial"/>
                <a:cs typeface="Arial"/>
              </a:rPr>
              <a:t>Execute</a:t>
            </a:r>
            <a:r>
              <a:rPr sz="2050" b="1" spc="-130" dirty="0">
                <a:latin typeface="Arial"/>
                <a:cs typeface="Arial"/>
              </a:rPr>
              <a:t> </a:t>
            </a:r>
            <a:r>
              <a:rPr sz="2050" b="1" spc="-20" dirty="0">
                <a:latin typeface="Arial"/>
                <a:cs typeface="Arial"/>
              </a:rPr>
              <a:t>Query</a:t>
            </a:r>
            <a:endParaRPr sz="2050" dirty="0">
              <a:latin typeface="Arial"/>
              <a:cs typeface="Arial"/>
            </a:endParaRPr>
          </a:p>
          <a:p>
            <a:pPr marL="262255" marR="88900">
              <a:lnSpc>
                <a:spcPct val="100000"/>
              </a:lnSpc>
              <a:spcBef>
                <a:spcPts val="580"/>
              </a:spcBef>
            </a:pPr>
            <a:r>
              <a:rPr sz="2050" dirty="0">
                <a:latin typeface="Microsoft Sans Serif"/>
                <a:cs typeface="Microsoft Sans Serif"/>
              </a:rPr>
              <a:t>The</a:t>
            </a:r>
            <a:r>
              <a:rPr sz="2050" spc="-105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Hive</a:t>
            </a:r>
            <a:r>
              <a:rPr sz="2050" spc="-70" dirty="0">
                <a:latin typeface="Microsoft Sans Serif"/>
                <a:cs typeface="Microsoft Sans Serif"/>
              </a:rPr>
              <a:t> </a:t>
            </a:r>
            <a:r>
              <a:rPr sz="2050" spc="50" dirty="0">
                <a:latin typeface="Microsoft Sans Serif"/>
                <a:cs typeface="Microsoft Sans Serif"/>
              </a:rPr>
              <a:t>interface</a:t>
            </a:r>
            <a:r>
              <a:rPr sz="2050" spc="-80" dirty="0">
                <a:latin typeface="Microsoft Sans Serif"/>
                <a:cs typeface="Microsoft Sans Serif"/>
              </a:rPr>
              <a:t> </a:t>
            </a:r>
            <a:r>
              <a:rPr sz="2050" spc="-20" dirty="0">
                <a:latin typeface="Microsoft Sans Serif"/>
                <a:cs typeface="Microsoft Sans Serif"/>
              </a:rPr>
              <a:t>such</a:t>
            </a:r>
            <a:r>
              <a:rPr sz="2050" spc="-85" dirty="0">
                <a:latin typeface="Microsoft Sans Serif"/>
                <a:cs typeface="Microsoft Sans Serif"/>
              </a:rPr>
              <a:t> </a:t>
            </a:r>
            <a:r>
              <a:rPr sz="2050" spc="-110" dirty="0">
                <a:latin typeface="Microsoft Sans Serif"/>
                <a:cs typeface="Microsoft Sans Serif"/>
              </a:rPr>
              <a:t>as</a:t>
            </a:r>
            <a:r>
              <a:rPr sz="2050" spc="-70" dirty="0">
                <a:latin typeface="Microsoft Sans Serif"/>
                <a:cs typeface="Microsoft Sans Serif"/>
              </a:rPr>
              <a:t> </a:t>
            </a:r>
            <a:r>
              <a:rPr sz="2050" spc="-10" dirty="0">
                <a:latin typeface="Microsoft Sans Serif"/>
                <a:cs typeface="Microsoft Sans Serif"/>
              </a:rPr>
              <a:t>Command</a:t>
            </a:r>
            <a:r>
              <a:rPr sz="2050" spc="-85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Line</a:t>
            </a:r>
            <a:r>
              <a:rPr sz="2050" spc="-70" dirty="0">
                <a:latin typeface="Microsoft Sans Serif"/>
                <a:cs typeface="Microsoft Sans Serif"/>
              </a:rPr>
              <a:t> </a:t>
            </a:r>
            <a:r>
              <a:rPr sz="2050" spc="75" dirty="0">
                <a:latin typeface="Microsoft Sans Serif"/>
                <a:cs typeface="Microsoft Sans Serif"/>
              </a:rPr>
              <a:t>or</a:t>
            </a:r>
            <a:r>
              <a:rPr sz="2050" spc="-90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Web</a:t>
            </a:r>
            <a:r>
              <a:rPr sz="2050" spc="-85" dirty="0">
                <a:latin typeface="Microsoft Sans Serif"/>
                <a:cs typeface="Microsoft Sans Serif"/>
              </a:rPr>
              <a:t> </a:t>
            </a:r>
            <a:r>
              <a:rPr sz="2050" spc="-30" dirty="0">
                <a:latin typeface="Microsoft Sans Serif"/>
                <a:cs typeface="Microsoft Sans Serif"/>
              </a:rPr>
              <a:t>UI</a:t>
            </a:r>
            <a:r>
              <a:rPr sz="2050" spc="-90" dirty="0">
                <a:latin typeface="Microsoft Sans Serif"/>
                <a:cs typeface="Microsoft Sans Serif"/>
              </a:rPr>
              <a:t> </a:t>
            </a:r>
            <a:r>
              <a:rPr sz="2050" spc="-25" dirty="0">
                <a:latin typeface="Microsoft Sans Serif"/>
                <a:cs typeface="Microsoft Sans Serif"/>
              </a:rPr>
              <a:t>sends</a:t>
            </a:r>
            <a:r>
              <a:rPr sz="2050" spc="-80" dirty="0">
                <a:latin typeface="Microsoft Sans Serif"/>
                <a:cs typeface="Microsoft Sans Serif"/>
              </a:rPr>
              <a:t> </a:t>
            </a:r>
            <a:r>
              <a:rPr sz="2050" spc="-10" dirty="0">
                <a:latin typeface="Microsoft Sans Serif"/>
                <a:cs typeface="Microsoft Sans Serif"/>
              </a:rPr>
              <a:t>query </a:t>
            </a:r>
            <a:r>
              <a:rPr sz="2050" spc="130" dirty="0">
                <a:latin typeface="Microsoft Sans Serif"/>
                <a:cs typeface="Microsoft Sans Serif"/>
              </a:rPr>
              <a:t>to</a:t>
            </a:r>
            <a:r>
              <a:rPr sz="2050" spc="-15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Driver</a:t>
            </a:r>
            <a:r>
              <a:rPr sz="2050" spc="-25" dirty="0">
                <a:latin typeface="Microsoft Sans Serif"/>
                <a:cs typeface="Microsoft Sans Serif"/>
              </a:rPr>
              <a:t> </a:t>
            </a:r>
            <a:r>
              <a:rPr sz="2050" spc="-35" dirty="0">
                <a:latin typeface="Microsoft Sans Serif"/>
                <a:cs typeface="Microsoft Sans Serif"/>
              </a:rPr>
              <a:t>(any</a:t>
            </a:r>
            <a:r>
              <a:rPr sz="2050" spc="-15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database</a:t>
            </a:r>
            <a:r>
              <a:rPr sz="2050" spc="-5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driver</a:t>
            </a:r>
            <a:r>
              <a:rPr sz="2050" spc="-20" dirty="0">
                <a:latin typeface="Microsoft Sans Serif"/>
                <a:cs typeface="Microsoft Sans Serif"/>
              </a:rPr>
              <a:t> such</a:t>
            </a:r>
            <a:r>
              <a:rPr sz="2050" spc="-15" dirty="0">
                <a:latin typeface="Microsoft Sans Serif"/>
                <a:cs typeface="Microsoft Sans Serif"/>
              </a:rPr>
              <a:t> </a:t>
            </a:r>
            <a:r>
              <a:rPr sz="2050" spc="-110" dirty="0">
                <a:latin typeface="Microsoft Sans Serif"/>
                <a:cs typeface="Microsoft Sans Serif"/>
              </a:rPr>
              <a:t>as</a:t>
            </a:r>
            <a:r>
              <a:rPr sz="2050" spc="-20" dirty="0">
                <a:latin typeface="Microsoft Sans Serif"/>
                <a:cs typeface="Microsoft Sans Serif"/>
              </a:rPr>
              <a:t> </a:t>
            </a:r>
            <a:r>
              <a:rPr sz="2050" spc="-70" dirty="0">
                <a:latin typeface="Microsoft Sans Serif"/>
                <a:cs typeface="Microsoft Sans Serif"/>
              </a:rPr>
              <a:t>JDBC,</a:t>
            </a:r>
            <a:r>
              <a:rPr sz="2050" spc="-20" dirty="0">
                <a:latin typeface="Microsoft Sans Serif"/>
                <a:cs typeface="Microsoft Sans Serif"/>
              </a:rPr>
              <a:t> </a:t>
            </a:r>
            <a:r>
              <a:rPr sz="2050" spc="-70" dirty="0">
                <a:latin typeface="Microsoft Sans Serif"/>
                <a:cs typeface="Microsoft Sans Serif"/>
              </a:rPr>
              <a:t>ODBC,</a:t>
            </a:r>
            <a:r>
              <a:rPr sz="2050" spc="-25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etc.)</a:t>
            </a:r>
            <a:r>
              <a:rPr sz="2050" spc="-20" dirty="0">
                <a:latin typeface="Microsoft Sans Serif"/>
                <a:cs typeface="Microsoft Sans Serif"/>
              </a:rPr>
              <a:t> </a:t>
            </a:r>
            <a:r>
              <a:rPr sz="2050" spc="110" dirty="0">
                <a:latin typeface="Microsoft Sans Serif"/>
                <a:cs typeface="Microsoft Sans Serif"/>
              </a:rPr>
              <a:t>to </a:t>
            </a:r>
            <a:r>
              <a:rPr sz="2050" spc="-10" dirty="0">
                <a:latin typeface="Microsoft Sans Serif"/>
                <a:cs typeface="Microsoft Sans Serif"/>
              </a:rPr>
              <a:t>execute.</a:t>
            </a:r>
            <a:endParaRPr sz="2050" dirty="0">
              <a:latin typeface="Microsoft Sans Serif"/>
              <a:cs typeface="Microsoft Sans Serif"/>
            </a:endParaRPr>
          </a:p>
          <a:p>
            <a:pPr marL="262890" indent="-250190">
              <a:lnSpc>
                <a:spcPct val="100000"/>
              </a:lnSpc>
              <a:spcBef>
                <a:spcPts val="580"/>
              </a:spcBef>
              <a:buClr>
                <a:srgbClr val="6697CC"/>
              </a:buClr>
              <a:buAutoNum type="arabicPeriod" startAt="2"/>
              <a:tabLst>
                <a:tab pos="262890" algn="l"/>
              </a:tabLst>
            </a:pPr>
            <a:r>
              <a:rPr sz="2050" b="1" dirty="0">
                <a:latin typeface="Arial"/>
                <a:cs typeface="Arial"/>
              </a:rPr>
              <a:t>Get</a:t>
            </a:r>
            <a:r>
              <a:rPr sz="2050" b="1" spc="5" dirty="0">
                <a:latin typeface="Arial"/>
                <a:cs typeface="Arial"/>
              </a:rPr>
              <a:t> </a:t>
            </a:r>
            <a:r>
              <a:rPr sz="2050" b="1" spc="-20" dirty="0">
                <a:latin typeface="Arial"/>
                <a:cs typeface="Arial"/>
              </a:rPr>
              <a:t>Plan</a:t>
            </a:r>
            <a:endParaRPr sz="2050" dirty="0">
              <a:latin typeface="Arial"/>
              <a:cs typeface="Arial"/>
            </a:endParaRPr>
          </a:p>
          <a:p>
            <a:pPr marL="262255" marR="5080">
              <a:lnSpc>
                <a:spcPct val="100000"/>
              </a:lnSpc>
              <a:spcBef>
                <a:spcPts val="570"/>
              </a:spcBef>
            </a:pPr>
            <a:r>
              <a:rPr sz="2050" dirty="0">
                <a:latin typeface="Microsoft Sans Serif"/>
                <a:cs typeface="Microsoft Sans Serif"/>
              </a:rPr>
              <a:t>The</a:t>
            </a:r>
            <a:r>
              <a:rPr sz="2050" spc="30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driver</a:t>
            </a:r>
            <a:r>
              <a:rPr sz="2050" spc="15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takes</a:t>
            </a:r>
            <a:r>
              <a:rPr sz="2050" spc="10" dirty="0">
                <a:latin typeface="Microsoft Sans Serif"/>
                <a:cs typeface="Microsoft Sans Serif"/>
              </a:rPr>
              <a:t> </a:t>
            </a:r>
            <a:r>
              <a:rPr sz="2050" spc="85" dirty="0">
                <a:latin typeface="Microsoft Sans Serif"/>
                <a:cs typeface="Microsoft Sans Serif"/>
              </a:rPr>
              <a:t>the</a:t>
            </a:r>
            <a:r>
              <a:rPr sz="2050" spc="30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help</a:t>
            </a:r>
            <a:r>
              <a:rPr sz="2050" spc="20" dirty="0">
                <a:latin typeface="Microsoft Sans Serif"/>
                <a:cs typeface="Microsoft Sans Serif"/>
              </a:rPr>
              <a:t> </a:t>
            </a:r>
            <a:r>
              <a:rPr sz="2050" spc="130" dirty="0">
                <a:latin typeface="Microsoft Sans Serif"/>
                <a:cs typeface="Microsoft Sans Serif"/>
              </a:rPr>
              <a:t>of</a:t>
            </a:r>
            <a:r>
              <a:rPr sz="2050" spc="15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query</a:t>
            </a:r>
            <a:r>
              <a:rPr sz="2050" spc="25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compiler</a:t>
            </a:r>
            <a:r>
              <a:rPr sz="2050" spc="15" dirty="0">
                <a:latin typeface="Microsoft Sans Serif"/>
                <a:cs typeface="Microsoft Sans Serif"/>
              </a:rPr>
              <a:t> </a:t>
            </a:r>
            <a:r>
              <a:rPr sz="2050" spc="110" dirty="0">
                <a:latin typeface="Microsoft Sans Serif"/>
                <a:cs typeface="Microsoft Sans Serif"/>
              </a:rPr>
              <a:t>that</a:t>
            </a:r>
            <a:r>
              <a:rPr sz="2050" spc="25" dirty="0">
                <a:latin typeface="Microsoft Sans Serif"/>
                <a:cs typeface="Microsoft Sans Serif"/>
              </a:rPr>
              <a:t> </a:t>
            </a:r>
            <a:r>
              <a:rPr sz="2050" spc="-25" dirty="0">
                <a:latin typeface="Microsoft Sans Serif"/>
                <a:cs typeface="Microsoft Sans Serif"/>
              </a:rPr>
              <a:t>parses</a:t>
            </a:r>
            <a:r>
              <a:rPr sz="2050" spc="15" dirty="0">
                <a:latin typeface="Microsoft Sans Serif"/>
                <a:cs typeface="Microsoft Sans Serif"/>
              </a:rPr>
              <a:t> </a:t>
            </a:r>
            <a:r>
              <a:rPr sz="2050" spc="90" dirty="0">
                <a:latin typeface="Microsoft Sans Serif"/>
                <a:cs typeface="Microsoft Sans Serif"/>
              </a:rPr>
              <a:t>the</a:t>
            </a:r>
            <a:r>
              <a:rPr sz="2050" spc="30" dirty="0">
                <a:latin typeface="Microsoft Sans Serif"/>
                <a:cs typeface="Microsoft Sans Serif"/>
              </a:rPr>
              <a:t> </a:t>
            </a:r>
            <a:r>
              <a:rPr sz="2050" spc="-10" dirty="0">
                <a:latin typeface="Microsoft Sans Serif"/>
                <a:cs typeface="Microsoft Sans Serif"/>
              </a:rPr>
              <a:t>query </a:t>
            </a:r>
            <a:r>
              <a:rPr sz="2050" spc="130" dirty="0">
                <a:latin typeface="Microsoft Sans Serif"/>
                <a:cs typeface="Microsoft Sans Serif"/>
              </a:rPr>
              <a:t>to</a:t>
            </a:r>
            <a:r>
              <a:rPr sz="2050" spc="-30" dirty="0">
                <a:latin typeface="Microsoft Sans Serif"/>
                <a:cs typeface="Microsoft Sans Serif"/>
              </a:rPr>
              <a:t> </a:t>
            </a:r>
            <a:r>
              <a:rPr sz="2050" spc="-10" dirty="0">
                <a:latin typeface="Microsoft Sans Serif"/>
                <a:cs typeface="Microsoft Sans Serif"/>
              </a:rPr>
              <a:t>check</a:t>
            </a:r>
            <a:r>
              <a:rPr sz="2050" spc="-25" dirty="0">
                <a:latin typeface="Microsoft Sans Serif"/>
                <a:cs typeface="Microsoft Sans Serif"/>
              </a:rPr>
              <a:t> </a:t>
            </a:r>
            <a:r>
              <a:rPr sz="2050" spc="85" dirty="0">
                <a:latin typeface="Microsoft Sans Serif"/>
                <a:cs typeface="Microsoft Sans Serif"/>
              </a:rPr>
              <a:t>the</a:t>
            </a:r>
            <a:r>
              <a:rPr sz="2050" spc="-20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syntax</a:t>
            </a:r>
            <a:r>
              <a:rPr sz="2050" spc="-30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and</a:t>
            </a:r>
            <a:r>
              <a:rPr sz="2050" spc="-20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query</a:t>
            </a:r>
            <a:r>
              <a:rPr sz="2050" spc="-25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plan</a:t>
            </a:r>
            <a:r>
              <a:rPr sz="2050" spc="-20" dirty="0">
                <a:latin typeface="Microsoft Sans Serif"/>
                <a:cs typeface="Microsoft Sans Serif"/>
              </a:rPr>
              <a:t> </a:t>
            </a:r>
            <a:r>
              <a:rPr sz="2050" spc="75" dirty="0">
                <a:latin typeface="Microsoft Sans Serif"/>
                <a:cs typeface="Microsoft Sans Serif"/>
              </a:rPr>
              <a:t>or</a:t>
            </a:r>
            <a:r>
              <a:rPr sz="2050" spc="-30" dirty="0">
                <a:latin typeface="Microsoft Sans Serif"/>
                <a:cs typeface="Microsoft Sans Serif"/>
              </a:rPr>
              <a:t> </a:t>
            </a:r>
            <a:r>
              <a:rPr sz="2050" spc="85" dirty="0">
                <a:latin typeface="Microsoft Sans Serif"/>
                <a:cs typeface="Microsoft Sans Serif"/>
              </a:rPr>
              <a:t>the</a:t>
            </a:r>
            <a:r>
              <a:rPr sz="2050" spc="-10" dirty="0">
                <a:latin typeface="Microsoft Sans Serif"/>
                <a:cs typeface="Microsoft Sans Serif"/>
              </a:rPr>
              <a:t> </a:t>
            </a:r>
            <a:r>
              <a:rPr sz="2050" spc="55" dirty="0">
                <a:latin typeface="Microsoft Sans Serif"/>
                <a:cs typeface="Microsoft Sans Serif"/>
              </a:rPr>
              <a:t>requirement</a:t>
            </a:r>
            <a:r>
              <a:rPr sz="2050" spc="-25" dirty="0">
                <a:latin typeface="Microsoft Sans Serif"/>
                <a:cs typeface="Microsoft Sans Serif"/>
              </a:rPr>
              <a:t> </a:t>
            </a:r>
            <a:r>
              <a:rPr sz="2050" spc="130" dirty="0">
                <a:latin typeface="Microsoft Sans Serif"/>
                <a:cs typeface="Microsoft Sans Serif"/>
              </a:rPr>
              <a:t>of</a:t>
            </a:r>
            <a:r>
              <a:rPr sz="2050" spc="-30" dirty="0">
                <a:latin typeface="Microsoft Sans Serif"/>
                <a:cs typeface="Microsoft Sans Serif"/>
              </a:rPr>
              <a:t> </a:t>
            </a:r>
            <a:r>
              <a:rPr sz="2050" spc="-10" dirty="0">
                <a:latin typeface="Microsoft Sans Serif"/>
                <a:cs typeface="Microsoft Sans Serif"/>
              </a:rPr>
              <a:t>query.</a:t>
            </a:r>
            <a:endParaRPr sz="2050" dirty="0">
              <a:latin typeface="Microsoft Sans Serif"/>
              <a:cs typeface="Microsoft Sans Serif"/>
            </a:endParaRPr>
          </a:p>
          <a:p>
            <a:pPr marL="262890" indent="-250190">
              <a:lnSpc>
                <a:spcPct val="100000"/>
              </a:lnSpc>
              <a:spcBef>
                <a:spcPts val="580"/>
              </a:spcBef>
              <a:buClr>
                <a:srgbClr val="6697CC"/>
              </a:buClr>
              <a:buAutoNum type="arabicPeriod" startAt="3"/>
              <a:tabLst>
                <a:tab pos="262890" algn="l"/>
              </a:tabLst>
            </a:pPr>
            <a:r>
              <a:rPr sz="2050" b="1" dirty="0">
                <a:latin typeface="Arial"/>
                <a:cs typeface="Arial"/>
              </a:rPr>
              <a:t>Get</a:t>
            </a:r>
            <a:r>
              <a:rPr sz="2050" b="1" spc="10" dirty="0">
                <a:latin typeface="Arial"/>
                <a:cs typeface="Arial"/>
              </a:rPr>
              <a:t> </a:t>
            </a:r>
            <a:r>
              <a:rPr sz="2050" b="1" spc="45" dirty="0">
                <a:latin typeface="Arial"/>
                <a:cs typeface="Arial"/>
              </a:rPr>
              <a:t>Metadata</a:t>
            </a:r>
            <a:endParaRPr sz="2050" dirty="0">
              <a:latin typeface="Arial"/>
              <a:cs typeface="Arial"/>
            </a:endParaRPr>
          </a:p>
          <a:p>
            <a:pPr marL="262255" marR="1059180">
              <a:lnSpc>
                <a:spcPct val="100000"/>
              </a:lnSpc>
              <a:spcBef>
                <a:spcPts val="580"/>
              </a:spcBef>
            </a:pPr>
            <a:r>
              <a:rPr sz="2050" dirty="0">
                <a:latin typeface="Microsoft Sans Serif"/>
                <a:cs typeface="Microsoft Sans Serif"/>
              </a:rPr>
              <a:t>The</a:t>
            </a:r>
            <a:r>
              <a:rPr sz="2050" spc="70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compiler</a:t>
            </a:r>
            <a:r>
              <a:rPr sz="2050" spc="75" dirty="0">
                <a:latin typeface="Microsoft Sans Serif"/>
                <a:cs typeface="Microsoft Sans Serif"/>
              </a:rPr>
              <a:t> </a:t>
            </a:r>
            <a:r>
              <a:rPr sz="2050" spc="-25" dirty="0">
                <a:latin typeface="Microsoft Sans Serif"/>
                <a:cs typeface="Microsoft Sans Serif"/>
              </a:rPr>
              <a:t>sends</a:t>
            </a:r>
            <a:r>
              <a:rPr sz="2050" spc="55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metadata</a:t>
            </a:r>
            <a:r>
              <a:rPr sz="2050" spc="65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request</a:t>
            </a:r>
            <a:r>
              <a:rPr sz="2050" spc="70" dirty="0">
                <a:latin typeface="Microsoft Sans Serif"/>
                <a:cs typeface="Microsoft Sans Serif"/>
              </a:rPr>
              <a:t> </a:t>
            </a:r>
            <a:r>
              <a:rPr sz="2050" spc="130" dirty="0">
                <a:latin typeface="Microsoft Sans Serif"/>
                <a:cs typeface="Microsoft Sans Serif"/>
              </a:rPr>
              <a:t>to</a:t>
            </a:r>
            <a:r>
              <a:rPr sz="2050" spc="80" dirty="0">
                <a:latin typeface="Microsoft Sans Serif"/>
                <a:cs typeface="Microsoft Sans Serif"/>
              </a:rPr>
              <a:t> </a:t>
            </a:r>
            <a:r>
              <a:rPr sz="2050" spc="50" dirty="0">
                <a:latin typeface="Microsoft Sans Serif"/>
                <a:cs typeface="Microsoft Sans Serif"/>
              </a:rPr>
              <a:t>Metastore</a:t>
            </a:r>
            <a:r>
              <a:rPr sz="2050" spc="70" dirty="0">
                <a:latin typeface="Microsoft Sans Serif"/>
                <a:cs typeface="Microsoft Sans Serif"/>
              </a:rPr>
              <a:t> </a:t>
            </a:r>
            <a:r>
              <a:rPr sz="2050" spc="-20" dirty="0">
                <a:latin typeface="Microsoft Sans Serif"/>
                <a:cs typeface="Microsoft Sans Serif"/>
              </a:rPr>
              <a:t>(any </a:t>
            </a:r>
            <a:r>
              <a:rPr sz="2050" spc="-10" dirty="0">
                <a:latin typeface="Microsoft Sans Serif"/>
                <a:cs typeface="Microsoft Sans Serif"/>
              </a:rPr>
              <a:t>database).</a:t>
            </a:r>
            <a:endParaRPr sz="2050" dirty="0">
              <a:latin typeface="Microsoft Sans Serif"/>
              <a:cs typeface="Microsoft Sans Serif"/>
            </a:endParaRPr>
          </a:p>
          <a:p>
            <a:pPr marL="262890" indent="-250190">
              <a:lnSpc>
                <a:spcPct val="100000"/>
              </a:lnSpc>
              <a:spcBef>
                <a:spcPts val="580"/>
              </a:spcBef>
              <a:buClr>
                <a:srgbClr val="6697CC"/>
              </a:buClr>
              <a:buAutoNum type="arabicPeriod" startAt="4"/>
              <a:tabLst>
                <a:tab pos="262890" algn="l"/>
              </a:tabLst>
            </a:pPr>
            <a:r>
              <a:rPr sz="2050" b="1" spc="-45" dirty="0">
                <a:latin typeface="Arial"/>
                <a:cs typeface="Arial"/>
              </a:rPr>
              <a:t>Send</a:t>
            </a:r>
            <a:r>
              <a:rPr sz="2050" b="1" spc="-85" dirty="0">
                <a:latin typeface="Arial"/>
                <a:cs typeface="Arial"/>
              </a:rPr>
              <a:t> </a:t>
            </a:r>
            <a:r>
              <a:rPr sz="2050" b="1" spc="45" dirty="0">
                <a:latin typeface="Arial"/>
                <a:cs typeface="Arial"/>
              </a:rPr>
              <a:t>Metadata</a:t>
            </a:r>
            <a:endParaRPr sz="2050" dirty="0">
              <a:latin typeface="Arial"/>
              <a:cs typeface="Arial"/>
            </a:endParaRPr>
          </a:p>
          <a:p>
            <a:pPr marL="262255">
              <a:lnSpc>
                <a:spcPct val="100000"/>
              </a:lnSpc>
              <a:spcBef>
                <a:spcPts val="570"/>
              </a:spcBef>
            </a:pPr>
            <a:r>
              <a:rPr sz="2050" spc="50" dirty="0">
                <a:latin typeface="Microsoft Sans Serif"/>
                <a:cs typeface="Microsoft Sans Serif"/>
              </a:rPr>
              <a:t>Metastore</a:t>
            </a:r>
            <a:r>
              <a:rPr sz="2050" spc="-15" dirty="0">
                <a:latin typeface="Microsoft Sans Serif"/>
                <a:cs typeface="Microsoft Sans Serif"/>
              </a:rPr>
              <a:t> </a:t>
            </a:r>
            <a:r>
              <a:rPr sz="2050" spc="-20" dirty="0">
                <a:latin typeface="Microsoft Sans Serif"/>
                <a:cs typeface="Microsoft Sans Serif"/>
              </a:rPr>
              <a:t>sends</a:t>
            </a:r>
            <a:r>
              <a:rPr sz="2050" spc="-15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metadata</a:t>
            </a:r>
            <a:r>
              <a:rPr sz="2050" spc="-15" dirty="0">
                <a:latin typeface="Microsoft Sans Serif"/>
                <a:cs typeface="Microsoft Sans Serif"/>
              </a:rPr>
              <a:t> </a:t>
            </a:r>
            <a:r>
              <a:rPr sz="2050" spc="-110" dirty="0">
                <a:latin typeface="Microsoft Sans Serif"/>
                <a:cs typeface="Microsoft Sans Serif"/>
              </a:rPr>
              <a:t>as</a:t>
            </a:r>
            <a:r>
              <a:rPr sz="2050" spc="-20" dirty="0">
                <a:latin typeface="Microsoft Sans Serif"/>
                <a:cs typeface="Microsoft Sans Serif"/>
              </a:rPr>
              <a:t> </a:t>
            </a:r>
            <a:r>
              <a:rPr sz="2050" spc="-80" dirty="0">
                <a:latin typeface="Microsoft Sans Serif"/>
                <a:cs typeface="Microsoft Sans Serif"/>
              </a:rPr>
              <a:t>a</a:t>
            </a:r>
            <a:r>
              <a:rPr sz="2050" spc="-25" dirty="0">
                <a:latin typeface="Microsoft Sans Serif"/>
                <a:cs typeface="Microsoft Sans Serif"/>
              </a:rPr>
              <a:t> </a:t>
            </a:r>
            <a:r>
              <a:rPr sz="2050" dirty="0">
                <a:latin typeface="Microsoft Sans Serif"/>
                <a:cs typeface="Microsoft Sans Serif"/>
              </a:rPr>
              <a:t>response</a:t>
            </a:r>
            <a:r>
              <a:rPr sz="2050" spc="-10" dirty="0">
                <a:latin typeface="Microsoft Sans Serif"/>
                <a:cs typeface="Microsoft Sans Serif"/>
              </a:rPr>
              <a:t> </a:t>
            </a:r>
            <a:r>
              <a:rPr sz="2050" spc="135" dirty="0">
                <a:latin typeface="Microsoft Sans Serif"/>
                <a:cs typeface="Microsoft Sans Serif"/>
              </a:rPr>
              <a:t>to</a:t>
            </a:r>
            <a:r>
              <a:rPr sz="2050" spc="-20" dirty="0">
                <a:latin typeface="Microsoft Sans Serif"/>
                <a:cs typeface="Microsoft Sans Serif"/>
              </a:rPr>
              <a:t> </a:t>
            </a:r>
            <a:r>
              <a:rPr sz="2050" spc="85" dirty="0">
                <a:latin typeface="Microsoft Sans Serif"/>
                <a:cs typeface="Microsoft Sans Serif"/>
              </a:rPr>
              <a:t>the</a:t>
            </a:r>
            <a:r>
              <a:rPr sz="2050" spc="-10" dirty="0">
                <a:latin typeface="Microsoft Sans Serif"/>
                <a:cs typeface="Microsoft Sans Serif"/>
              </a:rPr>
              <a:t> compiler.</a:t>
            </a:r>
            <a:endParaRPr sz="2050" dirty="0">
              <a:latin typeface="Microsoft Sans Serif"/>
              <a:cs typeface="Microsoft Sans Serif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943600"/>
            <a:ext cx="3200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Execution</a:t>
            </a:r>
            <a:r>
              <a:rPr spc="-20" dirty="0"/>
              <a:t> </a:t>
            </a:r>
            <a:r>
              <a:rPr spc="245" dirty="0"/>
              <a:t>of</a:t>
            </a:r>
            <a:r>
              <a:rPr spc="-5" dirty="0"/>
              <a:t> </a:t>
            </a:r>
            <a:r>
              <a:rPr spc="-20" dirty="0"/>
              <a:t>Hive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8350" y="1449070"/>
            <a:ext cx="7331075" cy="397764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207010" indent="-194310">
              <a:lnSpc>
                <a:spcPct val="100000"/>
              </a:lnSpc>
              <a:spcBef>
                <a:spcPts val="650"/>
              </a:spcBef>
              <a:buAutoNum type="arabicPlain" startAt="5"/>
              <a:tabLst>
                <a:tab pos="207010" algn="l"/>
              </a:tabLst>
            </a:pPr>
            <a:r>
              <a:rPr sz="1900" b="1" spc="-45" dirty="0">
                <a:latin typeface="Arial"/>
                <a:cs typeface="Arial"/>
              </a:rPr>
              <a:t>Send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20" dirty="0">
                <a:latin typeface="Arial"/>
                <a:cs typeface="Arial"/>
              </a:rPr>
              <a:t>Plan</a:t>
            </a:r>
            <a:endParaRPr sz="1900">
              <a:latin typeface="Arial"/>
              <a:cs typeface="Arial"/>
            </a:endParaRPr>
          </a:p>
          <a:p>
            <a:pPr marL="182880" marR="5080">
              <a:lnSpc>
                <a:spcPct val="124100"/>
              </a:lnSpc>
            </a:pPr>
            <a:r>
              <a:rPr sz="1900" spc="-20" dirty="0">
                <a:latin typeface="Microsoft Sans Serif"/>
                <a:cs typeface="Microsoft Sans Serif"/>
              </a:rPr>
              <a:t>The</a:t>
            </a:r>
            <a:r>
              <a:rPr sz="1900" spc="-3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compiler</a:t>
            </a:r>
            <a:r>
              <a:rPr sz="1900" spc="-3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checks</a:t>
            </a:r>
            <a:r>
              <a:rPr sz="1900" spc="-20" dirty="0">
                <a:latin typeface="Microsoft Sans Serif"/>
                <a:cs typeface="Microsoft Sans Serif"/>
              </a:rPr>
              <a:t> </a:t>
            </a:r>
            <a:r>
              <a:rPr sz="1900" spc="80" dirty="0">
                <a:latin typeface="Microsoft Sans Serif"/>
                <a:cs typeface="Microsoft Sans Serif"/>
              </a:rPr>
              <a:t>the</a:t>
            </a:r>
            <a:r>
              <a:rPr sz="1900" spc="-30" dirty="0">
                <a:latin typeface="Microsoft Sans Serif"/>
                <a:cs typeface="Microsoft Sans Serif"/>
              </a:rPr>
              <a:t> </a:t>
            </a:r>
            <a:r>
              <a:rPr sz="1900" spc="50" dirty="0">
                <a:latin typeface="Microsoft Sans Serif"/>
                <a:cs typeface="Microsoft Sans Serif"/>
              </a:rPr>
              <a:t>requirement</a:t>
            </a:r>
            <a:r>
              <a:rPr sz="1900" spc="-3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and</a:t>
            </a:r>
            <a:r>
              <a:rPr sz="1900" spc="-2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resends</a:t>
            </a:r>
            <a:r>
              <a:rPr sz="1900" spc="-25" dirty="0">
                <a:latin typeface="Microsoft Sans Serif"/>
                <a:cs typeface="Microsoft Sans Serif"/>
              </a:rPr>
              <a:t> </a:t>
            </a:r>
            <a:r>
              <a:rPr sz="1900" spc="80" dirty="0">
                <a:latin typeface="Microsoft Sans Serif"/>
                <a:cs typeface="Microsoft Sans Serif"/>
              </a:rPr>
              <a:t>the</a:t>
            </a:r>
            <a:r>
              <a:rPr sz="1900" spc="-2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plan</a:t>
            </a:r>
            <a:r>
              <a:rPr sz="1900" spc="-35" dirty="0">
                <a:latin typeface="Microsoft Sans Serif"/>
                <a:cs typeface="Microsoft Sans Serif"/>
              </a:rPr>
              <a:t> </a:t>
            </a:r>
            <a:r>
              <a:rPr sz="1900" spc="130" dirty="0">
                <a:latin typeface="Microsoft Sans Serif"/>
                <a:cs typeface="Microsoft Sans Serif"/>
              </a:rPr>
              <a:t>to</a:t>
            </a:r>
            <a:r>
              <a:rPr sz="1900" spc="-25" dirty="0">
                <a:latin typeface="Microsoft Sans Serif"/>
                <a:cs typeface="Microsoft Sans Serif"/>
              </a:rPr>
              <a:t> </a:t>
            </a:r>
            <a:r>
              <a:rPr sz="1900" spc="55" dirty="0">
                <a:latin typeface="Microsoft Sans Serif"/>
                <a:cs typeface="Microsoft Sans Serif"/>
              </a:rPr>
              <a:t>the </a:t>
            </a:r>
            <a:r>
              <a:rPr sz="1900" dirty="0">
                <a:latin typeface="Microsoft Sans Serif"/>
                <a:cs typeface="Microsoft Sans Serif"/>
              </a:rPr>
              <a:t>driver.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Up </a:t>
            </a:r>
            <a:r>
              <a:rPr sz="1900" spc="130" dirty="0">
                <a:latin typeface="Microsoft Sans Serif"/>
                <a:cs typeface="Microsoft Sans Serif"/>
              </a:rPr>
              <a:t>to</a:t>
            </a:r>
            <a:r>
              <a:rPr sz="1900" dirty="0">
                <a:latin typeface="Microsoft Sans Serif"/>
                <a:cs typeface="Microsoft Sans Serif"/>
              </a:rPr>
              <a:t> here,</a:t>
            </a:r>
            <a:r>
              <a:rPr sz="1900" spc="-10" dirty="0">
                <a:latin typeface="Microsoft Sans Serif"/>
                <a:cs typeface="Microsoft Sans Serif"/>
              </a:rPr>
              <a:t> </a:t>
            </a:r>
            <a:r>
              <a:rPr sz="1900" spc="80" dirty="0">
                <a:latin typeface="Microsoft Sans Serif"/>
                <a:cs typeface="Microsoft Sans Serif"/>
              </a:rPr>
              <a:t>the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parsing and compiling </a:t>
            </a:r>
            <a:r>
              <a:rPr sz="1900" spc="130" dirty="0">
                <a:latin typeface="Microsoft Sans Serif"/>
                <a:cs typeface="Microsoft Sans Serif"/>
              </a:rPr>
              <a:t>of</a:t>
            </a:r>
            <a:r>
              <a:rPr sz="1900" spc="-10" dirty="0">
                <a:latin typeface="Microsoft Sans Serif"/>
                <a:cs typeface="Microsoft Sans Serif"/>
              </a:rPr>
              <a:t> </a:t>
            </a:r>
            <a:r>
              <a:rPr sz="1900" spc="-80" dirty="0">
                <a:latin typeface="Microsoft Sans Serif"/>
                <a:cs typeface="Microsoft Sans Serif"/>
              </a:rPr>
              <a:t>a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query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is </a:t>
            </a:r>
            <a:r>
              <a:rPr sz="1900" spc="-10" dirty="0">
                <a:latin typeface="Microsoft Sans Serif"/>
                <a:cs typeface="Microsoft Sans Serif"/>
              </a:rPr>
              <a:t>complete.</a:t>
            </a:r>
            <a:endParaRPr sz="1900">
              <a:latin typeface="Microsoft Sans Serif"/>
              <a:cs typeface="Microsoft Sans Serif"/>
            </a:endParaRPr>
          </a:p>
          <a:p>
            <a:pPr marL="207010" indent="-194310">
              <a:lnSpc>
                <a:spcPct val="100000"/>
              </a:lnSpc>
              <a:spcBef>
                <a:spcPts val="550"/>
              </a:spcBef>
              <a:buAutoNum type="arabicPlain" startAt="6"/>
              <a:tabLst>
                <a:tab pos="207010" algn="l"/>
              </a:tabLst>
            </a:pPr>
            <a:r>
              <a:rPr sz="1900" b="1" dirty="0">
                <a:latin typeface="Arial"/>
                <a:cs typeface="Arial"/>
              </a:rPr>
              <a:t>Execute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20" dirty="0">
                <a:latin typeface="Arial"/>
                <a:cs typeface="Arial"/>
              </a:rPr>
              <a:t>Plan</a:t>
            </a:r>
            <a:endParaRPr sz="1900">
              <a:latin typeface="Arial"/>
              <a:cs typeface="Arial"/>
            </a:endParaRPr>
          </a:p>
          <a:p>
            <a:pPr marL="182880">
              <a:lnSpc>
                <a:spcPct val="100000"/>
              </a:lnSpc>
              <a:spcBef>
                <a:spcPts val="550"/>
              </a:spcBef>
            </a:pPr>
            <a:r>
              <a:rPr sz="1900" spc="-20" dirty="0">
                <a:latin typeface="Microsoft Sans Serif"/>
                <a:cs typeface="Microsoft Sans Serif"/>
              </a:rPr>
              <a:t>The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driver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sends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85" dirty="0">
                <a:latin typeface="Microsoft Sans Serif"/>
                <a:cs typeface="Microsoft Sans Serif"/>
              </a:rPr>
              <a:t>the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execute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plan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125" dirty="0">
                <a:latin typeface="Microsoft Sans Serif"/>
                <a:cs typeface="Microsoft Sans Serif"/>
              </a:rPr>
              <a:t>to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80" dirty="0">
                <a:latin typeface="Microsoft Sans Serif"/>
                <a:cs typeface="Microsoft Sans Serif"/>
              </a:rPr>
              <a:t>the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execution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engine.</a:t>
            </a:r>
            <a:endParaRPr sz="1900">
              <a:latin typeface="Microsoft Sans Serif"/>
              <a:cs typeface="Microsoft Sans Serif"/>
            </a:endParaRPr>
          </a:p>
          <a:p>
            <a:pPr marL="207010" indent="-194310">
              <a:lnSpc>
                <a:spcPct val="100000"/>
              </a:lnSpc>
              <a:spcBef>
                <a:spcPts val="540"/>
              </a:spcBef>
              <a:buAutoNum type="arabicPlain" startAt="7"/>
              <a:tabLst>
                <a:tab pos="207010" algn="l"/>
              </a:tabLst>
            </a:pPr>
            <a:r>
              <a:rPr sz="1900" b="1" dirty="0">
                <a:latin typeface="Arial"/>
                <a:cs typeface="Arial"/>
              </a:rPr>
              <a:t>Execute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25" dirty="0">
                <a:latin typeface="Arial"/>
                <a:cs typeface="Arial"/>
              </a:rPr>
              <a:t>Job</a:t>
            </a:r>
            <a:endParaRPr sz="1900">
              <a:latin typeface="Arial"/>
              <a:cs typeface="Arial"/>
            </a:endParaRPr>
          </a:p>
          <a:p>
            <a:pPr marL="182880" marR="78105">
              <a:lnSpc>
                <a:spcPct val="124100"/>
              </a:lnSpc>
            </a:pPr>
            <a:r>
              <a:rPr sz="1900" dirty="0">
                <a:latin typeface="Microsoft Sans Serif"/>
                <a:cs typeface="Microsoft Sans Serif"/>
              </a:rPr>
              <a:t>Internally,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80" dirty="0">
                <a:latin typeface="Microsoft Sans Serif"/>
                <a:cs typeface="Microsoft Sans Serif"/>
              </a:rPr>
              <a:t>the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process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130" dirty="0">
                <a:latin typeface="Microsoft Sans Serif"/>
                <a:cs typeface="Microsoft Sans Serif"/>
              </a:rPr>
              <a:t>of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execution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job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is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-80" dirty="0">
                <a:latin typeface="Microsoft Sans Serif"/>
                <a:cs typeface="Microsoft Sans Serif"/>
              </a:rPr>
              <a:t>a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MapReduce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job.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The </a:t>
            </a:r>
            <a:r>
              <a:rPr sz="1900" dirty="0">
                <a:latin typeface="Microsoft Sans Serif"/>
                <a:cs typeface="Microsoft Sans Serif"/>
              </a:rPr>
              <a:t>execution engine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sends</a:t>
            </a:r>
            <a:r>
              <a:rPr sz="1900" spc="-10" dirty="0">
                <a:latin typeface="Microsoft Sans Serif"/>
                <a:cs typeface="Microsoft Sans Serif"/>
              </a:rPr>
              <a:t> </a:t>
            </a:r>
            <a:r>
              <a:rPr sz="1900" spc="80" dirty="0">
                <a:latin typeface="Microsoft Sans Serif"/>
                <a:cs typeface="Microsoft Sans Serif"/>
              </a:rPr>
              <a:t>the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job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125" dirty="0">
                <a:latin typeface="Microsoft Sans Serif"/>
                <a:cs typeface="Microsoft Sans Serif"/>
              </a:rPr>
              <a:t>to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JobTracker,</a:t>
            </a:r>
            <a:r>
              <a:rPr sz="1900" dirty="0">
                <a:latin typeface="Microsoft Sans Serif"/>
                <a:cs typeface="Microsoft Sans Serif"/>
              </a:rPr>
              <a:t> which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is</a:t>
            </a:r>
            <a:r>
              <a:rPr sz="1900" dirty="0">
                <a:latin typeface="Microsoft Sans Serif"/>
                <a:cs typeface="Microsoft Sans Serif"/>
              </a:rPr>
              <a:t> in</a:t>
            </a:r>
            <a:r>
              <a:rPr sz="1900" spc="-1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Name </a:t>
            </a:r>
            <a:r>
              <a:rPr sz="1900" dirty="0">
                <a:latin typeface="Microsoft Sans Serif"/>
                <a:cs typeface="Microsoft Sans Serif"/>
              </a:rPr>
              <a:t>node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and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135" dirty="0">
                <a:latin typeface="Microsoft Sans Serif"/>
                <a:cs typeface="Microsoft Sans Serif"/>
              </a:rPr>
              <a:t>it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spc="-40" dirty="0">
                <a:latin typeface="Microsoft Sans Serif"/>
                <a:cs typeface="Microsoft Sans Serif"/>
              </a:rPr>
              <a:t>assigns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this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job </a:t>
            </a:r>
            <a:r>
              <a:rPr sz="1900" spc="125" dirty="0">
                <a:latin typeface="Microsoft Sans Serif"/>
                <a:cs typeface="Microsoft Sans Serif"/>
              </a:rPr>
              <a:t>to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60" dirty="0">
                <a:latin typeface="Microsoft Sans Serif"/>
                <a:cs typeface="Microsoft Sans Serif"/>
              </a:rPr>
              <a:t>TaskTracker,</a:t>
            </a:r>
            <a:r>
              <a:rPr sz="1900" spc="-2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which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is in</a:t>
            </a:r>
            <a:r>
              <a:rPr sz="1900" spc="-1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Data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node. </a:t>
            </a:r>
            <a:r>
              <a:rPr sz="1900" dirty="0">
                <a:latin typeface="Microsoft Sans Serif"/>
                <a:cs typeface="Microsoft Sans Serif"/>
              </a:rPr>
              <a:t>Here,</a:t>
            </a:r>
            <a:r>
              <a:rPr sz="1900" spc="-30" dirty="0">
                <a:latin typeface="Microsoft Sans Serif"/>
                <a:cs typeface="Microsoft Sans Serif"/>
              </a:rPr>
              <a:t> </a:t>
            </a:r>
            <a:r>
              <a:rPr sz="1900" spc="80" dirty="0">
                <a:latin typeface="Microsoft Sans Serif"/>
                <a:cs typeface="Microsoft Sans Serif"/>
              </a:rPr>
              <a:t>the</a:t>
            </a:r>
            <a:r>
              <a:rPr sz="1900" spc="-2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query</a:t>
            </a:r>
            <a:r>
              <a:rPr sz="1900" spc="-2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executes</a:t>
            </a:r>
            <a:r>
              <a:rPr sz="1900" spc="-20" dirty="0">
                <a:latin typeface="Microsoft Sans Serif"/>
                <a:cs typeface="Microsoft Sans Serif"/>
              </a:rPr>
              <a:t> MapReduce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job.</a:t>
            </a:r>
            <a:endParaRPr sz="1900">
              <a:latin typeface="Microsoft Sans Serif"/>
              <a:cs typeface="Microsoft Sans Serif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598232"/>
            <a:ext cx="2590800" cy="108295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Execution</a:t>
            </a:r>
            <a:r>
              <a:rPr spc="-20" dirty="0"/>
              <a:t> </a:t>
            </a:r>
            <a:r>
              <a:rPr spc="245" dirty="0"/>
              <a:t>of</a:t>
            </a:r>
            <a:r>
              <a:rPr spc="-5" dirty="0"/>
              <a:t> </a:t>
            </a:r>
            <a:r>
              <a:rPr spc="-20" dirty="0"/>
              <a:t>Hive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00100" y="1441704"/>
            <a:ext cx="7354570" cy="450596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2150" b="1" dirty="0">
                <a:latin typeface="Arial"/>
                <a:cs typeface="Arial"/>
              </a:rPr>
              <a:t>7.1</a:t>
            </a:r>
            <a:r>
              <a:rPr sz="2150" b="1" spc="-105" dirty="0">
                <a:latin typeface="Arial"/>
                <a:cs typeface="Arial"/>
              </a:rPr>
              <a:t> </a:t>
            </a:r>
            <a:r>
              <a:rPr sz="2150" b="1" spc="65" dirty="0">
                <a:latin typeface="Arial"/>
                <a:cs typeface="Arial"/>
              </a:rPr>
              <a:t>Metadata</a:t>
            </a:r>
            <a:r>
              <a:rPr sz="2150" b="1" spc="-100" dirty="0">
                <a:latin typeface="Arial"/>
                <a:cs typeface="Arial"/>
              </a:rPr>
              <a:t> </a:t>
            </a:r>
            <a:r>
              <a:rPr sz="2150" b="1" spc="-25" dirty="0">
                <a:latin typeface="Arial"/>
                <a:cs typeface="Arial"/>
              </a:rPr>
              <a:t>Ops</a:t>
            </a:r>
            <a:endParaRPr sz="2150">
              <a:latin typeface="Arial"/>
              <a:cs typeface="Arial"/>
            </a:endParaRPr>
          </a:p>
          <a:p>
            <a:pPr marL="461009" marR="706755">
              <a:lnSpc>
                <a:spcPts val="3210"/>
              </a:lnSpc>
              <a:spcBef>
                <a:spcPts val="204"/>
              </a:spcBef>
            </a:pPr>
            <a:r>
              <a:rPr sz="2150" dirty="0">
                <a:latin typeface="Microsoft Sans Serif"/>
                <a:cs typeface="Microsoft Sans Serif"/>
              </a:rPr>
              <a:t>Meanwhile</a:t>
            </a:r>
            <a:r>
              <a:rPr sz="2150" spc="125" dirty="0">
                <a:latin typeface="Microsoft Sans Serif"/>
                <a:cs typeface="Microsoft Sans Serif"/>
              </a:rPr>
              <a:t> </a:t>
            </a:r>
            <a:r>
              <a:rPr sz="2150" dirty="0">
                <a:latin typeface="Microsoft Sans Serif"/>
                <a:cs typeface="Microsoft Sans Serif"/>
              </a:rPr>
              <a:t>in</a:t>
            </a:r>
            <a:r>
              <a:rPr sz="2150" spc="125" dirty="0">
                <a:latin typeface="Microsoft Sans Serif"/>
                <a:cs typeface="Microsoft Sans Serif"/>
              </a:rPr>
              <a:t> </a:t>
            </a:r>
            <a:r>
              <a:rPr sz="2150" dirty="0">
                <a:latin typeface="Microsoft Sans Serif"/>
                <a:cs typeface="Microsoft Sans Serif"/>
              </a:rPr>
              <a:t>execution,</a:t>
            </a:r>
            <a:r>
              <a:rPr sz="2150" spc="130" dirty="0">
                <a:latin typeface="Microsoft Sans Serif"/>
                <a:cs typeface="Microsoft Sans Serif"/>
              </a:rPr>
              <a:t> </a:t>
            </a:r>
            <a:r>
              <a:rPr sz="2150" spc="90" dirty="0">
                <a:latin typeface="Microsoft Sans Serif"/>
                <a:cs typeface="Microsoft Sans Serif"/>
              </a:rPr>
              <a:t>the</a:t>
            </a:r>
            <a:r>
              <a:rPr sz="2150" spc="125" dirty="0">
                <a:latin typeface="Microsoft Sans Serif"/>
                <a:cs typeface="Microsoft Sans Serif"/>
              </a:rPr>
              <a:t> </a:t>
            </a:r>
            <a:r>
              <a:rPr sz="2150" dirty="0">
                <a:latin typeface="Microsoft Sans Serif"/>
                <a:cs typeface="Microsoft Sans Serif"/>
              </a:rPr>
              <a:t>execution</a:t>
            </a:r>
            <a:r>
              <a:rPr sz="2150" spc="120" dirty="0">
                <a:latin typeface="Microsoft Sans Serif"/>
                <a:cs typeface="Microsoft Sans Serif"/>
              </a:rPr>
              <a:t> </a:t>
            </a:r>
            <a:r>
              <a:rPr sz="2150" dirty="0">
                <a:latin typeface="Microsoft Sans Serif"/>
                <a:cs typeface="Microsoft Sans Serif"/>
              </a:rPr>
              <a:t>engine</a:t>
            </a:r>
            <a:r>
              <a:rPr sz="2150" spc="125" dirty="0">
                <a:latin typeface="Microsoft Sans Serif"/>
                <a:cs typeface="Microsoft Sans Serif"/>
              </a:rPr>
              <a:t> </a:t>
            </a:r>
            <a:r>
              <a:rPr sz="2150" spc="-25" dirty="0">
                <a:latin typeface="Microsoft Sans Serif"/>
                <a:cs typeface="Microsoft Sans Serif"/>
              </a:rPr>
              <a:t>can </a:t>
            </a:r>
            <a:r>
              <a:rPr sz="2150" dirty="0">
                <a:latin typeface="Microsoft Sans Serif"/>
                <a:cs typeface="Microsoft Sans Serif"/>
              </a:rPr>
              <a:t>execute</a:t>
            </a:r>
            <a:r>
              <a:rPr sz="2150" spc="95" dirty="0">
                <a:latin typeface="Microsoft Sans Serif"/>
                <a:cs typeface="Microsoft Sans Serif"/>
              </a:rPr>
              <a:t> </a:t>
            </a:r>
            <a:r>
              <a:rPr sz="2150" spc="50" dirty="0">
                <a:latin typeface="Microsoft Sans Serif"/>
                <a:cs typeface="Microsoft Sans Serif"/>
              </a:rPr>
              <a:t>metadata</a:t>
            </a:r>
            <a:r>
              <a:rPr sz="2150" spc="85" dirty="0">
                <a:latin typeface="Microsoft Sans Serif"/>
                <a:cs typeface="Microsoft Sans Serif"/>
              </a:rPr>
              <a:t> </a:t>
            </a:r>
            <a:r>
              <a:rPr sz="2150" dirty="0">
                <a:latin typeface="Microsoft Sans Serif"/>
                <a:cs typeface="Microsoft Sans Serif"/>
              </a:rPr>
              <a:t>operations</a:t>
            </a:r>
            <a:r>
              <a:rPr sz="2150" spc="80" dirty="0">
                <a:latin typeface="Microsoft Sans Serif"/>
                <a:cs typeface="Microsoft Sans Serif"/>
              </a:rPr>
              <a:t> </a:t>
            </a:r>
            <a:r>
              <a:rPr sz="2150" spc="114" dirty="0">
                <a:latin typeface="Microsoft Sans Serif"/>
                <a:cs typeface="Microsoft Sans Serif"/>
              </a:rPr>
              <a:t>with</a:t>
            </a:r>
            <a:r>
              <a:rPr sz="2150" spc="90" dirty="0">
                <a:latin typeface="Microsoft Sans Serif"/>
                <a:cs typeface="Microsoft Sans Serif"/>
              </a:rPr>
              <a:t> </a:t>
            </a:r>
            <a:r>
              <a:rPr sz="2150" spc="35" dirty="0">
                <a:latin typeface="Microsoft Sans Serif"/>
                <a:cs typeface="Microsoft Sans Serif"/>
              </a:rPr>
              <a:t>Metastore.</a:t>
            </a:r>
            <a:endParaRPr sz="2150">
              <a:latin typeface="Microsoft Sans Serif"/>
              <a:cs typeface="Microsoft Sans Serif"/>
            </a:endParaRPr>
          </a:p>
          <a:p>
            <a:pPr marL="297815" indent="-285115">
              <a:lnSpc>
                <a:spcPct val="100000"/>
              </a:lnSpc>
              <a:spcBef>
                <a:spcPts val="415"/>
              </a:spcBef>
              <a:buAutoNum type="arabicPlain" startAt="8"/>
              <a:tabLst>
                <a:tab pos="297815" algn="l"/>
              </a:tabLst>
            </a:pPr>
            <a:r>
              <a:rPr sz="2150" b="1" dirty="0">
                <a:latin typeface="Arial"/>
                <a:cs typeface="Arial"/>
              </a:rPr>
              <a:t>Fetch</a:t>
            </a:r>
            <a:r>
              <a:rPr sz="2150" b="1" spc="-125" dirty="0">
                <a:latin typeface="Arial"/>
                <a:cs typeface="Arial"/>
              </a:rPr>
              <a:t> </a:t>
            </a:r>
            <a:r>
              <a:rPr sz="2150" b="1" spc="-10" dirty="0">
                <a:latin typeface="Arial"/>
                <a:cs typeface="Arial"/>
              </a:rPr>
              <a:t>Result</a:t>
            </a:r>
            <a:endParaRPr sz="2150">
              <a:latin typeface="Arial"/>
              <a:cs typeface="Arial"/>
            </a:endParaRPr>
          </a:p>
          <a:p>
            <a:pPr marL="267335" marR="615950">
              <a:lnSpc>
                <a:spcPct val="124400"/>
              </a:lnSpc>
            </a:pPr>
            <a:r>
              <a:rPr sz="2150" spc="-10" dirty="0">
                <a:latin typeface="Microsoft Sans Serif"/>
                <a:cs typeface="Microsoft Sans Serif"/>
              </a:rPr>
              <a:t>The</a:t>
            </a:r>
            <a:r>
              <a:rPr sz="2150" spc="35" dirty="0">
                <a:latin typeface="Microsoft Sans Serif"/>
                <a:cs typeface="Microsoft Sans Serif"/>
              </a:rPr>
              <a:t> </a:t>
            </a:r>
            <a:r>
              <a:rPr sz="2150" dirty="0">
                <a:latin typeface="Microsoft Sans Serif"/>
                <a:cs typeface="Microsoft Sans Serif"/>
              </a:rPr>
              <a:t>execution</a:t>
            </a:r>
            <a:r>
              <a:rPr sz="2150" spc="30" dirty="0">
                <a:latin typeface="Microsoft Sans Serif"/>
                <a:cs typeface="Microsoft Sans Serif"/>
              </a:rPr>
              <a:t> </a:t>
            </a:r>
            <a:r>
              <a:rPr sz="2150" dirty="0">
                <a:latin typeface="Microsoft Sans Serif"/>
                <a:cs typeface="Microsoft Sans Serif"/>
              </a:rPr>
              <a:t>engine</a:t>
            </a:r>
            <a:r>
              <a:rPr sz="2150" spc="35" dirty="0">
                <a:latin typeface="Microsoft Sans Serif"/>
                <a:cs typeface="Microsoft Sans Serif"/>
              </a:rPr>
              <a:t> </a:t>
            </a:r>
            <a:r>
              <a:rPr sz="2150" dirty="0">
                <a:latin typeface="Microsoft Sans Serif"/>
                <a:cs typeface="Microsoft Sans Serif"/>
              </a:rPr>
              <a:t>receives</a:t>
            </a:r>
            <a:r>
              <a:rPr sz="2150" spc="15" dirty="0">
                <a:latin typeface="Microsoft Sans Serif"/>
                <a:cs typeface="Microsoft Sans Serif"/>
              </a:rPr>
              <a:t> </a:t>
            </a:r>
            <a:r>
              <a:rPr sz="2150" spc="90" dirty="0">
                <a:latin typeface="Microsoft Sans Serif"/>
                <a:cs typeface="Microsoft Sans Serif"/>
              </a:rPr>
              <a:t>the</a:t>
            </a:r>
            <a:r>
              <a:rPr sz="2150" spc="40" dirty="0">
                <a:latin typeface="Microsoft Sans Serif"/>
                <a:cs typeface="Microsoft Sans Serif"/>
              </a:rPr>
              <a:t> </a:t>
            </a:r>
            <a:r>
              <a:rPr sz="2150" dirty="0">
                <a:latin typeface="Microsoft Sans Serif"/>
                <a:cs typeface="Microsoft Sans Serif"/>
              </a:rPr>
              <a:t>results</a:t>
            </a:r>
            <a:r>
              <a:rPr sz="2150" spc="20" dirty="0">
                <a:latin typeface="Microsoft Sans Serif"/>
                <a:cs typeface="Microsoft Sans Serif"/>
              </a:rPr>
              <a:t> </a:t>
            </a:r>
            <a:r>
              <a:rPr sz="2150" spc="114" dirty="0">
                <a:latin typeface="Microsoft Sans Serif"/>
                <a:cs typeface="Microsoft Sans Serif"/>
              </a:rPr>
              <a:t>from</a:t>
            </a:r>
            <a:r>
              <a:rPr sz="2150" spc="25" dirty="0">
                <a:latin typeface="Microsoft Sans Serif"/>
                <a:cs typeface="Microsoft Sans Serif"/>
              </a:rPr>
              <a:t> </a:t>
            </a:r>
            <a:r>
              <a:rPr sz="2150" spc="-20" dirty="0">
                <a:latin typeface="Microsoft Sans Serif"/>
                <a:cs typeface="Microsoft Sans Serif"/>
              </a:rPr>
              <a:t>Data </a:t>
            </a:r>
            <a:r>
              <a:rPr sz="2150" spc="-10" dirty="0">
                <a:latin typeface="Microsoft Sans Serif"/>
                <a:cs typeface="Microsoft Sans Serif"/>
              </a:rPr>
              <a:t>nodes.</a:t>
            </a:r>
            <a:endParaRPr sz="2150">
              <a:latin typeface="Microsoft Sans Serif"/>
              <a:cs typeface="Microsoft Sans Serif"/>
            </a:endParaRPr>
          </a:p>
          <a:p>
            <a:pPr marL="233045" indent="-220345">
              <a:lnSpc>
                <a:spcPct val="100000"/>
              </a:lnSpc>
              <a:spcBef>
                <a:spcPts val="630"/>
              </a:spcBef>
              <a:buAutoNum type="arabicPlain" startAt="9"/>
              <a:tabLst>
                <a:tab pos="233045" algn="l"/>
              </a:tabLst>
            </a:pPr>
            <a:r>
              <a:rPr sz="2150" b="1" spc="-55" dirty="0">
                <a:latin typeface="Arial"/>
                <a:cs typeface="Arial"/>
              </a:rPr>
              <a:t>Send</a:t>
            </a:r>
            <a:r>
              <a:rPr sz="2150" b="1" spc="-80" dirty="0">
                <a:latin typeface="Arial"/>
                <a:cs typeface="Arial"/>
              </a:rPr>
              <a:t> </a:t>
            </a:r>
            <a:r>
              <a:rPr sz="2150" b="1" spc="-10" dirty="0">
                <a:latin typeface="Arial"/>
                <a:cs typeface="Arial"/>
              </a:rPr>
              <a:t>Results</a:t>
            </a:r>
            <a:endParaRPr sz="2150">
              <a:latin typeface="Arial"/>
              <a:cs typeface="Arial"/>
            </a:endParaRPr>
          </a:p>
          <a:p>
            <a:pPr marL="267335" marR="5080">
              <a:lnSpc>
                <a:spcPct val="124400"/>
              </a:lnSpc>
            </a:pPr>
            <a:r>
              <a:rPr sz="2150" spc="-10" dirty="0">
                <a:latin typeface="Microsoft Sans Serif"/>
                <a:cs typeface="Microsoft Sans Serif"/>
              </a:rPr>
              <a:t>The</a:t>
            </a:r>
            <a:r>
              <a:rPr sz="2150" spc="20" dirty="0">
                <a:latin typeface="Microsoft Sans Serif"/>
                <a:cs typeface="Microsoft Sans Serif"/>
              </a:rPr>
              <a:t> </a:t>
            </a:r>
            <a:r>
              <a:rPr sz="2150" dirty="0">
                <a:latin typeface="Microsoft Sans Serif"/>
                <a:cs typeface="Microsoft Sans Serif"/>
              </a:rPr>
              <a:t>execution</a:t>
            </a:r>
            <a:r>
              <a:rPr sz="2150" spc="10" dirty="0">
                <a:latin typeface="Microsoft Sans Serif"/>
                <a:cs typeface="Microsoft Sans Serif"/>
              </a:rPr>
              <a:t> </a:t>
            </a:r>
            <a:r>
              <a:rPr sz="2150" dirty="0">
                <a:latin typeface="Microsoft Sans Serif"/>
                <a:cs typeface="Microsoft Sans Serif"/>
              </a:rPr>
              <a:t>engine</a:t>
            </a:r>
            <a:r>
              <a:rPr sz="2150" spc="15" dirty="0">
                <a:latin typeface="Microsoft Sans Serif"/>
                <a:cs typeface="Microsoft Sans Serif"/>
              </a:rPr>
              <a:t> </a:t>
            </a:r>
            <a:r>
              <a:rPr sz="2150" spc="-20" dirty="0">
                <a:latin typeface="Microsoft Sans Serif"/>
                <a:cs typeface="Microsoft Sans Serif"/>
              </a:rPr>
              <a:t>sends</a:t>
            </a:r>
            <a:r>
              <a:rPr sz="2150" spc="15" dirty="0">
                <a:latin typeface="Microsoft Sans Serif"/>
                <a:cs typeface="Microsoft Sans Serif"/>
              </a:rPr>
              <a:t> </a:t>
            </a:r>
            <a:r>
              <a:rPr sz="2150" dirty="0">
                <a:latin typeface="Microsoft Sans Serif"/>
                <a:cs typeface="Microsoft Sans Serif"/>
              </a:rPr>
              <a:t>those</a:t>
            </a:r>
            <a:r>
              <a:rPr sz="2150" spc="5" dirty="0">
                <a:latin typeface="Microsoft Sans Serif"/>
                <a:cs typeface="Microsoft Sans Serif"/>
              </a:rPr>
              <a:t> </a:t>
            </a:r>
            <a:r>
              <a:rPr sz="2150" spc="60" dirty="0">
                <a:latin typeface="Microsoft Sans Serif"/>
                <a:cs typeface="Microsoft Sans Serif"/>
              </a:rPr>
              <a:t>resultant</a:t>
            </a:r>
            <a:r>
              <a:rPr sz="2150" spc="10" dirty="0">
                <a:latin typeface="Microsoft Sans Serif"/>
                <a:cs typeface="Microsoft Sans Serif"/>
              </a:rPr>
              <a:t> </a:t>
            </a:r>
            <a:r>
              <a:rPr sz="2150" spc="-10" dirty="0">
                <a:latin typeface="Microsoft Sans Serif"/>
                <a:cs typeface="Microsoft Sans Serif"/>
              </a:rPr>
              <a:t>values</a:t>
            </a:r>
            <a:r>
              <a:rPr sz="2150" dirty="0">
                <a:latin typeface="Microsoft Sans Serif"/>
                <a:cs typeface="Microsoft Sans Serif"/>
              </a:rPr>
              <a:t> </a:t>
            </a:r>
            <a:r>
              <a:rPr sz="2150" spc="145" dirty="0">
                <a:latin typeface="Microsoft Sans Serif"/>
                <a:cs typeface="Microsoft Sans Serif"/>
              </a:rPr>
              <a:t>to</a:t>
            </a:r>
            <a:r>
              <a:rPr sz="2150" spc="15" dirty="0">
                <a:latin typeface="Microsoft Sans Serif"/>
                <a:cs typeface="Microsoft Sans Serif"/>
              </a:rPr>
              <a:t> </a:t>
            </a:r>
            <a:r>
              <a:rPr sz="2150" spc="65" dirty="0">
                <a:latin typeface="Microsoft Sans Serif"/>
                <a:cs typeface="Microsoft Sans Serif"/>
              </a:rPr>
              <a:t>the </a:t>
            </a:r>
            <a:r>
              <a:rPr sz="2150" spc="-10" dirty="0">
                <a:latin typeface="Microsoft Sans Serif"/>
                <a:cs typeface="Microsoft Sans Serif"/>
              </a:rPr>
              <a:t>driver.</a:t>
            </a:r>
            <a:endParaRPr sz="2150">
              <a:latin typeface="Microsoft Sans Serif"/>
              <a:cs typeface="Microsoft Sans Serif"/>
            </a:endParaRPr>
          </a:p>
          <a:p>
            <a:pPr marL="387350" indent="-374650">
              <a:lnSpc>
                <a:spcPct val="100000"/>
              </a:lnSpc>
              <a:spcBef>
                <a:spcPts val="630"/>
              </a:spcBef>
              <a:buAutoNum type="arabicPlain" startAt="10"/>
              <a:tabLst>
                <a:tab pos="387350" algn="l"/>
              </a:tabLst>
            </a:pPr>
            <a:r>
              <a:rPr sz="2150" b="1" spc="-50" dirty="0">
                <a:latin typeface="Arial"/>
                <a:cs typeface="Arial"/>
              </a:rPr>
              <a:t>Send</a:t>
            </a:r>
            <a:r>
              <a:rPr sz="2150" b="1" spc="-90" dirty="0">
                <a:latin typeface="Arial"/>
                <a:cs typeface="Arial"/>
              </a:rPr>
              <a:t> </a:t>
            </a:r>
            <a:r>
              <a:rPr sz="2150" b="1" spc="-10" dirty="0">
                <a:latin typeface="Arial"/>
                <a:cs typeface="Arial"/>
              </a:rPr>
              <a:t>Results</a:t>
            </a:r>
            <a:endParaRPr sz="2150">
              <a:latin typeface="Arial"/>
              <a:cs typeface="Arial"/>
            </a:endParaRPr>
          </a:p>
          <a:p>
            <a:pPr marL="267335">
              <a:lnSpc>
                <a:spcPct val="100000"/>
              </a:lnSpc>
              <a:spcBef>
                <a:spcPts val="620"/>
              </a:spcBef>
            </a:pPr>
            <a:r>
              <a:rPr sz="2150" spc="-10" dirty="0">
                <a:latin typeface="Microsoft Sans Serif"/>
                <a:cs typeface="Microsoft Sans Serif"/>
              </a:rPr>
              <a:t>The</a:t>
            </a:r>
            <a:r>
              <a:rPr sz="2150" spc="-35" dirty="0">
                <a:latin typeface="Microsoft Sans Serif"/>
                <a:cs typeface="Microsoft Sans Serif"/>
              </a:rPr>
              <a:t> </a:t>
            </a:r>
            <a:r>
              <a:rPr sz="2150" spc="50" dirty="0">
                <a:latin typeface="Microsoft Sans Serif"/>
                <a:cs typeface="Microsoft Sans Serif"/>
              </a:rPr>
              <a:t>driver</a:t>
            </a:r>
            <a:r>
              <a:rPr sz="2150" spc="-45" dirty="0">
                <a:latin typeface="Microsoft Sans Serif"/>
                <a:cs typeface="Microsoft Sans Serif"/>
              </a:rPr>
              <a:t> </a:t>
            </a:r>
            <a:r>
              <a:rPr sz="2150" spc="-25" dirty="0">
                <a:latin typeface="Microsoft Sans Serif"/>
                <a:cs typeface="Microsoft Sans Serif"/>
              </a:rPr>
              <a:t>sends</a:t>
            </a:r>
            <a:r>
              <a:rPr sz="2150" spc="-45" dirty="0">
                <a:latin typeface="Microsoft Sans Serif"/>
                <a:cs typeface="Microsoft Sans Serif"/>
              </a:rPr>
              <a:t> </a:t>
            </a:r>
            <a:r>
              <a:rPr sz="2150" spc="90" dirty="0">
                <a:latin typeface="Microsoft Sans Serif"/>
                <a:cs typeface="Microsoft Sans Serif"/>
              </a:rPr>
              <a:t>the</a:t>
            </a:r>
            <a:r>
              <a:rPr sz="2150" spc="-30" dirty="0">
                <a:latin typeface="Microsoft Sans Serif"/>
                <a:cs typeface="Microsoft Sans Serif"/>
              </a:rPr>
              <a:t> </a:t>
            </a:r>
            <a:r>
              <a:rPr sz="2150" dirty="0">
                <a:latin typeface="Microsoft Sans Serif"/>
                <a:cs typeface="Microsoft Sans Serif"/>
              </a:rPr>
              <a:t>results</a:t>
            </a:r>
            <a:r>
              <a:rPr sz="2150" spc="-50" dirty="0">
                <a:latin typeface="Microsoft Sans Serif"/>
                <a:cs typeface="Microsoft Sans Serif"/>
              </a:rPr>
              <a:t> </a:t>
            </a:r>
            <a:r>
              <a:rPr sz="2150" spc="145" dirty="0">
                <a:latin typeface="Microsoft Sans Serif"/>
                <a:cs typeface="Microsoft Sans Serif"/>
              </a:rPr>
              <a:t>to</a:t>
            </a:r>
            <a:r>
              <a:rPr sz="2150" spc="-35" dirty="0">
                <a:latin typeface="Microsoft Sans Serif"/>
                <a:cs typeface="Microsoft Sans Serif"/>
              </a:rPr>
              <a:t> </a:t>
            </a:r>
            <a:r>
              <a:rPr sz="2150" dirty="0">
                <a:latin typeface="Microsoft Sans Serif"/>
                <a:cs typeface="Microsoft Sans Serif"/>
              </a:rPr>
              <a:t>Hive</a:t>
            </a:r>
            <a:r>
              <a:rPr sz="2150" spc="-40" dirty="0">
                <a:latin typeface="Microsoft Sans Serif"/>
                <a:cs typeface="Microsoft Sans Serif"/>
              </a:rPr>
              <a:t> </a:t>
            </a:r>
            <a:r>
              <a:rPr sz="2150" spc="-10" dirty="0">
                <a:latin typeface="Microsoft Sans Serif"/>
                <a:cs typeface="Microsoft Sans Serif"/>
              </a:rPr>
              <a:t>Interfaces.</a:t>
            </a:r>
            <a:endParaRPr sz="2150">
              <a:latin typeface="Microsoft Sans Serif"/>
              <a:cs typeface="Microsoft Sans Serif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72200"/>
            <a:ext cx="2895600" cy="6857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References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090" y="1620519"/>
            <a:ext cx="2890474" cy="413892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56479" y="1656079"/>
            <a:ext cx="3279139" cy="39598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943600"/>
            <a:ext cx="2819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1305560"/>
            <a:chOff x="0" y="0"/>
            <a:chExt cx="9144000" cy="130556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0190" cy="1088390"/>
            </a:xfrm>
            <a:custGeom>
              <a:avLst/>
              <a:gdLst/>
              <a:ahLst/>
              <a:cxnLst/>
              <a:rect l="l" t="t" r="r" b="b"/>
              <a:pathLst>
                <a:path w="9140190" h="1088390">
                  <a:moveTo>
                    <a:pt x="0" y="1088389"/>
                  </a:moveTo>
                  <a:lnTo>
                    <a:pt x="9140190" y="1088389"/>
                  </a:lnTo>
                  <a:lnTo>
                    <a:pt x="9140190" y="0"/>
                  </a:lnTo>
                  <a:lnTo>
                    <a:pt x="0" y="0"/>
                  </a:lnTo>
                  <a:lnTo>
                    <a:pt x="0" y="1088389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88389"/>
              <a:ext cx="9144000" cy="217170"/>
            </a:xfrm>
            <a:custGeom>
              <a:avLst/>
              <a:gdLst/>
              <a:ahLst/>
              <a:cxnLst/>
              <a:rect l="l" t="t" r="r" b="b"/>
              <a:pathLst>
                <a:path w="9144000" h="217169">
                  <a:moveTo>
                    <a:pt x="9144000" y="0"/>
                  </a:moveTo>
                  <a:lnTo>
                    <a:pt x="0" y="0"/>
                  </a:lnTo>
                  <a:lnTo>
                    <a:pt x="0" y="217170"/>
                  </a:lnTo>
                  <a:lnTo>
                    <a:pt x="9144000" y="21717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8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6605269"/>
            <a:ext cx="9138920" cy="252729"/>
          </a:xfrm>
          <a:custGeom>
            <a:avLst/>
            <a:gdLst/>
            <a:ahLst/>
            <a:cxnLst/>
            <a:rect l="l" t="t" r="r" b="b"/>
            <a:pathLst>
              <a:path w="9138920" h="252729">
                <a:moveTo>
                  <a:pt x="0" y="252729"/>
                </a:moveTo>
                <a:lnTo>
                  <a:pt x="0" y="0"/>
                </a:lnTo>
                <a:lnTo>
                  <a:pt x="9138920" y="0"/>
                </a:lnTo>
                <a:lnTo>
                  <a:pt x="9138920" y="252729"/>
                </a:lnTo>
                <a:lnTo>
                  <a:pt x="0" y="252729"/>
                </a:lnTo>
                <a:close/>
              </a:path>
            </a:pathLst>
          </a:custGeom>
          <a:solidFill>
            <a:srgbClr val="0018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0543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Thank</a:t>
            </a:r>
            <a:r>
              <a:rPr spc="-185" dirty="0"/>
              <a:t> </a:t>
            </a:r>
            <a:r>
              <a:rPr spc="-25" dirty="0"/>
              <a:t>you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6643" y="2133600"/>
            <a:ext cx="7139157" cy="23789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893</Words>
  <Application>Microsoft Office PowerPoint</Application>
  <PresentationFormat>On-screen Show (4:3)</PresentationFormat>
  <Paragraphs>73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Introduction to Hive</vt:lpstr>
      <vt:lpstr>Big data and Hadoop</vt:lpstr>
      <vt:lpstr>Hadoop</vt:lpstr>
      <vt:lpstr>Hadoop Tools</vt:lpstr>
      <vt:lpstr>Ways to execute MapReduce</vt:lpstr>
      <vt:lpstr>What is hive?</vt:lpstr>
      <vt:lpstr>Hive is not-</vt:lpstr>
      <vt:lpstr>Features of Hive</vt:lpstr>
      <vt:lpstr>Hive Architecture</vt:lpstr>
      <vt:lpstr>Hive Architecture</vt:lpstr>
      <vt:lpstr>Hive Architecture</vt:lpstr>
      <vt:lpstr>Working of Hive</vt:lpstr>
      <vt:lpstr>Execution of Hive</vt:lpstr>
      <vt:lpstr>Execution of Hive</vt:lpstr>
      <vt:lpstr>Execution of Hive</vt:lpstr>
      <vt:lpstr>References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Formal Powerpoint presentation</dc:title>
  <dc:creator>Presentation Magazine</dc:creator>
  <cp:lastModifiedBy>win7</cp:lastModifiedBy>
  <cp:revision>14</cp:revision>
  <dcterms:created xsi:type="dcterms:W3CDTF">2025-03-22T17:38:04Z</dcterms:created>
  <dcterms:modified xsi:type="dcterms:W3CDTF">2025-03-22T17:49:58Z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2016-04-14T00:00:00Z</vt:filetime>
  </property>
  <property fmtid="{D5CDD505-2E9C-101B-9397-08002B2CF9AE}" pid="3" name="Creator">
    <vt:lpwstr>Impress</vt:lpwstr>
  </property>
  <property fmtid="{D5CDD505-2E9C-101B-9397-08002B2CF9AE}" pid="4" name="Producer">
    <vt:lpwstr>LibreOffice 4.2</vt:lpwstr>
  </property>
  <property fmtid="{D5CDD505-2E9C-101B-9397-08002B2CF9AE}" pid="5" name="LastSaved">
    <vt:filetime>2016-04-14T00:00:00Z</vt:filetime>
  </property>
</Properties>
</file>