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3" r:id="rId1"/>
  </p:sldMasterIdLst>
  <p:sldIdLst>
    <p:sldId id="348" r:id="rId2"/>
    <p:sldId id="256" r:id="rId3"/>
    <p:sldId id="257" r:id="rId4"/>
    <p:sldId id="267" r:id="rId5"/>
    <p:sldId id="270" r:id="rId6"/>
    <p:sldId id="271" r:id="rId7"/>
    <p:sldId id="272" r:id="rId8"/>
    <p:sldId id="273" r:id="rId9"/>
    <p:sldId id="266" r:id="rId10"/>
    <p:sldId id="336" r:id="rId11"/>
    <p:sldId id="340" r:id="rId12"/>
    <p:sldId id="337" r:id="rId13"/>
    <p:sldId id="339" r:id="rId14"/>
    <p:sldId id="338" r:id="rId15"/>
    <p:sldId id="265" r:id="rId16"/>
    <p:sldId id="264" r:id="rId17"/>
    <p:sldId id="274" r:id="rId18"/>
    <p:sldId id="275" r:id="rId19"/>
    <p:sldId id="263" r:id="rId20"/>
    <p:sldId id="262" r:id="rId21"/>
    <p:sldId id="261" r:id="rId22"/>
    <p:sldId id="268" r:id="rId23"/>
    <p:sldId id="277" r:id="rId24"/>
    <p:sldId id="278" r:id="rId25"/>
    <p:sldId id="282" r:id="rId26"/>
    <p:sldId id="286" r:id="rId27"/>
    <p:sldId id="285" r:id="rId28"/>
    <p:sldId id="287" r:id="rId29"/>
    <p:sldId id="288" r:id="rId30"/>
    <p:sldId id="290" r:id="rId31"/>
    <p:sldId id="327" r:id="rId32"/>
    <p:sldId id="328" r:id="rId33"/>
    <p:sldId id="291" r:id="rId34"/>
    <p:sldId id="304" r:id="rId35"/>
    <p:sldId id="306" r:id="rId36"/>
    <p:sldId id="305" r:id="rId37"/>
    <p:sldId id="292" r:id="rId38"/>
    <p:sldId id="284" r:id="rId39"/>
    <p:sldId id="279" r:id="rId40"/>
    <p:sldId id="260" r:id="rId41"/>
    <p:sldId id="259" r:id="rId42"/>
    <p:sldId id="346" r:id="rId43"/>
    <p:sldId id="269" r:id="rId44"/>
    <p:sldId id="280" r:id="rId45"/>
    <p:sldId id="283" r:id="rId46"/>
    <p:sldId id="293" r:id="rId47"/>
    <p:sldId id="294" r:id="rId48"/>
    <p:sldId id="295" r:id="rId49"/>
    <p:sldId id="296" r:id="rId50"/>
    <p:sldId id="300" r:id="rId51"/>
    <p:sldId id="329" r:id="rId52"/>
    <p:sldId id="332" r:id="rId53"/>
    <p:sldId id="333" r:id="rId54"/>
    <p:sldId id="343" r:id="rId55"/>
    <p:sldId id="342" r:id="rId56"/>
    <p:sldId id="341" r:id="rId57"/>
    <p:sldId id="334" r:id="rId58"/>
    <p:sldId id="335" r:id="rId59"/>
    <p:sldId id="344" r:id="rId60"/>
    <p:sldId id="345" r:id="rId61"/>
    <p:sldId id="298" r:id="rId62"/>
    <p:sldId id="297" r:id="rId63"/>
    <p:sldId id="299" r:id="rId64"/>
    <p:sldId id="301" r:id="rId65"/>
    <p:sldId id="302" r:id="rId66"/>
    <p:sldId id="303" r:id="rId67"/>
    <p:sldId id="307" r:id="rId68"/>
    <p:sldId id="308" r:id="rId69"/>
    <p:sldId id="309" r:id="rId70"/>
    <p:sldId id="310" r:id="rId71"/>
    <p:sldId id="311" r:id="rId72"/>
    <p:sldId id="312" r:id="rId73"/>
    <p:sldId id="313" r:id="rId74"/>
    <p:sldId id="314" r:id="rId75"/>
    <p:sldId id="315" r:id="rId76"/>
    <p:sldId id="316" r:id="rId77"/>
    <p:sldId id="317" r:id="rId78"/>
    <p:sldId id="318" r:id="rId79"/>
    <p:sldId id="319" r:id="rId80"/>
    <p:sldId id="320" r:id="rId81"/>
    <p:sldId id="321" r:id="rId82"/>
    <p:sldId id="322" r:id="rId83"/>
    <p:sldId id="323" r:id="rId84"/>
    <p:sldId id="324" r:id="rId85"/>
    <p:sldId id="325" r:id="rId86"/>
    <p:sldId id="326" r:id="rId8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130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ED291B17-9318-49DB-B28B-6E5994AE9581}" type="datetime1">
              <a:rPr lang="en-US" smtClean="0"/>
              <a:t>4/1/2025</a:t>
            </a:fld>
            <a:endParaRPr lang="en-US" dirty="0"/>
          </a:p>
        </p:txBody>
      </p:sp>
      <p:sp>
        <p:nvSpPr>
          <p:cNvPr id="5" name="Footer Placeholder 4"/>
          <p:cNvSpPr>
            <a:spLocks noGrp="1"/>
          </p:cNvSpPr>
          <p:nvPr>
            <p:ph type="ftr" sz="quarter" idx="11"/>
          </p:nvPr>
        </p:nvSpPr>
        <p:spPr>
          <a:xfrm>
            <a:off x="3623733" y="6117336"/>
            <a:ext cx="3609438" cy="365125"/>
          </a:xfrm>
        </p:spPr>
        <p:txBody>
          <a:bodyPr/>
          <a:lstStyle/>
          <a:p>
            <a:endParaRPr lang="en-US" dirty="0"/>
          </a:p>
        </p:txBody>
      </p:sp>
      <p:sp>
        <p:nvSpPr>
          <p:cNvPr id="6" name="Slide Number Placeholder 5"/>
          <p:cNvSpPr>
            <a:spLocks noGrp="1"/>
          </p:cNvSpPr>
          <p:nvPr>
            <p:ph type="sldNum" sz="quarter" idx="12"/>
          </p:nvPr>
        </p:nvSpPr>
        <p:spPr>
          <a:xfrm>
            <a:off x="8275320" y="6117336"/>
            <a:ext cx="411480" cy="365125"/>
          </a:xfrm>
        </p:spPr>
        <p:txBody>
          <a:bodyPr/>
          <a:lstStyle/>
          <a:p>
            <a:fld id="{3A98EE3D-8CD1-4C3F-BD1C-C98C9596463C}" type="slidenum">
              <a:rPr lang="en-US" smtClean="0"/>
              <a:t>‹#›</a:t>
            </a:fld>
            <a:endParaRPr lang="en-US" dirty="0"/>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3872021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78DD82B9-B8EE-4375-B6FF-88FA6ABB15D9}" type="datetime1">
              <a:rPr lang="en-US" smtClean="0"/>
              <a:t>4/1/2025</a:t>
            </a:fld>
            <a:endParaRPr lang="en-US" dirty="0"/>
          </a:p>
        </p:txBody>
      </p:sp>
      <p:sp>
        <p:nvSpPr>
          <p:cNvPr id="5" name="Footer Placeholder 4"/>
          <p:cNvSpPr>
            <a:spLocks noGrp="1"/>
          </p:cNvSpPr>
          <p:nvPr>
            <p:ph type="ftr" sz="quarter" idx="11"/>
          </p:nvPr>
        </p:nvSpPr>
        <p:spPr>
          <a:xfrm>
            <a:off x="1972647" y="6108173"/>
            <a:ext cx="5314517" cy="365125"/>
          </a:xfrm>
        </p:spPr>
        <p:txBody>
          <a:bodyPr/>
          <a:lstStyle/>
          <a:p>
            <a:endParaRPr lang="en-US" dirty="0"/>
          </a:p>
        </p:txBody>
      </p:sp>
      <p:sp>
        <p:nvSpPr>
          <p:cNvPr id="6" name="Slide Number Placeholder 5"/>
          <p:cNvSpPr>
            <a:spLocks noGrp="1"/>
          </p:cNvSpPr>
          <p:nvPr>
            <p:ph type="sldNum" sz="quarter" idx="12"/>
          </p:nvPr>
        </p:nvSpPr>
        <p:spPr>
          <a:xfrm>
            <a:off x="8258967" y="6108173"/>
            <a:ext cx="427833" cy="365125"/>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35874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497495-0637-405E-AE64-5CC7506D51F5}" type="datetime1">
              <a:rPr lang="en-US" smtClean="0"/>
              <a:t>4/1/2025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273317" y="6116070"/>
            <a:ext cx="413483" cy="365125"/>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00350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4/1/2025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25572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4/1/2025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70535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4/1/2025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72516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4/1/2025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92248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2884F1-FFEA-405F-9602-3DCA865EDA4E}" type="datetime1">
              <a:rPr lang="en-US" smtClean="0"/>
              <a:t>4/1/2025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584403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4/1/2025</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33026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D291B17-9318-49DB-B28B-6E5994AE9581}" type="datetime1">
              <a:rPr lang="en-US" smtClean="0"/>
              <a:t>4/1/2025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4337507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291B17-9318-49DB-B28B-6E5994AE9581}" type="datetime1">
              <a:rPr lang="en-US" smtClean="0"/>
              <a:t>4/1/2025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6413235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291B17-9318-49DB-B28B-6E5994AE9581}" type="datetime1">
              <a:rPr lang="en-US" smtClean="0"/>
              <a:t>4/1/2025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9757116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291B17-9318-49DB-B28B-6E5994AE9581}" type="datetime1">
              <a:rPr lang="en-US" smtClean="0"/>
              <a:t>4/1/2025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9848180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291B17-9318-49DB-B28B-6E5994AE9581}" type="datetime1">
              <a:rPr lang="en-US" smtClean="0"/>
              <a:t>4/1/2025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2733721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291B17-9318-49DB-B28B-6E5994AE9581}" type="datetime1">
              <a:rPr lang="en-US" smtClean="0"/>
              <a:t>4/1/2025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8832747"/>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4/1/2025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730099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4/1/2025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36162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D291B17-9318-49DB-B28B-6E5994AE9581}" type="datetime1">
              <a:rPr lang="en-US" smtClean="0"/>
              <a:t>4/1/2025</a:t>
            </a:fld>
            <a:endParaRPr lang="en-US" dirty="0"/>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788292360"/>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Lst>
  <p:hf sldNum="0"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28008"/>
            <a:ext cx="1698478" cy="1574555"/>
          </a:xfrm>
          <a:prstGeom prst="rect">
            <a:avLst/>
          </a:prstGeom>
        </p:spPr>
      </p:pic>
      <p:sp>
        <p:nvSpPr>
          <p:cNvPr id="2" name="Title 1"/>
          <p:cNvSpPr>
            <a:spLocks noGrp="1"/>
          </p:cNvSpPr>
          <p:nvPr>
            <p:ph type="ctrTitle"/>
          </p:nvPr>
        </p:nvSpPr>
        <p:spPr>
          <a:xfrm>
            <a:off x="211756" y="5235254"/>
            <a:ext cx="8709195" cy="1477328"/>
          </a:xfrm>
        </p:spPr>
        <p:txBody>
          <a:bodyPr>
            <a:normAutofit/>
          </a:bodyPr>
          <a:lstStyle/>
          <a:p>
            <a:pPr algn="ctr"/>
            <a:r>
              <a:rPr lang="en-US" sz="2400" b="1" dirty="0">
                <a:solidFill>
                  <a:srgbClr val="FF0000"/>
                </a:solidFill>
                <a:latin typeface="Times New Roman" panose="02020603050405020304" pitchFamily="18" charset="0"/>
                <a:cs typeface="Times New Roman" panose="02020603050405020304" pitchFamily="18" charset="0"/>
              </a:rPr>
              <a:t>LENDI INSTITUTE OF ENGINEERING AND TECHNOLOGY</a:t>
            </a:r>
            <a:br>
              <a:rPr lang="en-US" sz="2400" b="1" dirty="0">
                <a:solidFill>
                  <a:srgbClr val="FF0000"/>
                </a:solidFill>
                <a:latin typeface="Times New Roman" panose="02020603050405020304" pitchFamily="18" charset="0"/>
                <a:cs typeface="Times New Roman" panose="02020603050405020304" pitchFamily="18" charset="0"/>
              </a:rPr>
            </a:br>
            <a:r>
              <a:rPr lang="en-US" sz="1800" b="1" dirty="0">
                <a:solidFill>
                  <a:srgbClr val="FF0000"/>
                </a:solidFill>
                <a:latin typeface="Times New Roman" panose="02020603050405020304" pitchFamily="18" charset="0"/>
                <a:cs typeface="Times New Roman" panose="02020603050405020304" pitchFamily="18" charset="0"/>
              </a:rPr>
              <a:t>(Autonomous)</a:t>
            </a:r>
            <a:br>
              <a:rPr lang="en-US" sz="2400" b="1" dirty="0">
                <a:solidFill>
                  <a:srgbClr val="FF0000"/>
                </a:solidFill>
                <a:latin typeface="Times New Roman" panose="02020603050405020304" pitchFamily="18" charset="0"/>
                <a:cs typeface="Times New Roman" panose="02020603050405020304" pitchFamily="18" charset="0"/>
              </a:rPr>
            </a:br>
            <a:r>
              <a:rPr lang="en-US" sz="1800" b="1" dirty="0">
                <a:solidFill>
                  <a:srgbClr val="FF0000"/>
                </a:solidFill>
                <a:latin typeface="Times New Roman" panose="02020603050405020304" pitchFamily="18" charset="0"/>
                <a:cs typeface="Times New Roman" panose="02020603050405020304" pitchFamily="18" charset="0"/>
              </a:rPr>
              <a:t>Approved by AICTE and Permanently affiliated to JNTU Gurajada-Vizianagaram.</a:t>
            </a:r>
            <a:br>
              <a:rPr lang="en-US" sz="1800" dirty="0">
                <a:solidFill>
                  <a:srgbClr val="FF0000"/>
                </a:solidFill>
                <a:latin typeface="Times New Roman" panose="02020603050405020304" pitchFamily="18" charset="0"/>
                <a:cs typeface="Times New Roman" panose="02020603050405020304" pitchFamily="18" charset="0"/>
              </a:rPr>
            </a:br>
            <a:endParaRPr lang="en-IN" sz="1800" dirty="0">
              <a:solidFill>
                <a:srgbClr val="FF0000"/>
              </a:solidFill>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2043294" y="0"/>
            <a:ext cx="2861893" cy="1196276"/>
          </a:xfrm>
          <a:prstGeom prst="rect">
            <a:avLst/>
          </a:prstGeom>
        </p:spPr>
      </p:pic>
      <p:pic>
        <p:nvPicPr>
          <p:cNvPr id="6" name="Picture 5"/>
          <p:cNvPicPr>
            <a:picLocks noChangeAspect="1"/>
          </p:cNvPicPr>
          <p:nvPr/>
        </p:nvPicPr>
        <p:blipFill>
          <a:blip r:embed="rId4"/>
          <a:stretch>
            <a:fillRect/>
          </a:stretch>
        </p:blipFill>
        <p:spPr>
          <a:xfrm>
            <a:off x="5170449" y="2208"/>
            <a:ext cx="1368870" cy="1076700"/>
          </a:xfrm>
          <a:prstGeom prst="rect">
            <a:avLst/>
          </a:prstGeom>
        </p:spPr>
      </p:pic>
      <p:sp>
        <p:nvSpPr>
          <p:cNvPr id="7" name="TextBox 6"/>
          <p:cNvSpPr txBox="1"/>
          <p:nvPr/>
        </p:nvSpPr>
        <p:spPr>
          <a:xfrm>
            <a:off x="5310479" y="1082915"/>
            <a:ext cx="1259612" cy="230832"/>
          </a:xfrm>
          <a:prstGeom prst="rect">
            <a:avLst/>
          </a:prstGeom>
          <a:noFill/>
        </p:spPr>
        <p:txBody>
          <a:bodyPr wrap="square" rtlCol="0">
            <a:spAutoFit/>
          </a:bodyPr>
          <a:lstStyle/>
          <a:p>
            <a:pPr algn="ctr"/>
            <a:r>
              <a:rPr lang="en-US" sz="900" b="1" dirty="0">
                <a:solidFill>
                  <a:srgbClr val="00B0F0"/>
                </a:solidFill>
              </a:rPr>
              <a:t>ECE,EEE,CSE&amp;MECH</a:t>
            </a:r>
            <a:endParaRPr lang="en-IN" sz="900" b="1" dirty="0">
              <a:solidFill>
                <a:srgbClr val="00B0F0"/>
              </a:solidFill>
            </a:endParaRPr>
          </a:p>
        </p:txBody>
      </p:sp>
      <p:pic>
        <p:nvPicPr>
          <p:cNvPr id="8" name="Picture 7"/>
          <p:cNvPicPr>
            <a:picLocks noChangeAspect="1"/>
          </p:cNvPicPr>
          <p:nvPr/>
        </p:nvPicPr>
        <p:blipFill>
          <a:blip r:embed="rId5"/>
          <a:stretch>
            <a:fillRect/>
          </a:stretch>
        </p:blipFill>
        <p:spPr>
          <a:xfrm>
            <a:off x="7445522" y="7339"/>
            <a:ext cx="1698478" cy="1698478"/>
          </a:xfrm>
          <a:prstGeom prst="rect">
            <a:avLst/>
          </a:prstGeom>
        </p:spPr>
      </p:pic>
      <p:sp>
        <p:nvSpPr>
          <p:cNvPr id="9" name="TextBox 8"/>
          <p:cNvSpPr txBox="1"/>
          <p:nvPr/>
        </p:nvSpPr>
        <p:spPr>
          <a:xfrm>
            <a:off x="1578543" y="3014688"/>
            <a:ext cx="6574055" cy="1846659"/>
          </a:xfrm>
          <a:prstGeom prst="rect">
            <a:avLst/>
          </a:prstGeom>
          <a:noFill/>
        </p:spPr>
        <p:txBody>
          <a:bodyPr wrap="square" rtlCol="0">
            <a:spAutoFit/>
          </a:bodyPr>
          <a:lstStyle/>
          <a:p>
            <a:r>
              <a:rPr lang="en-US" b="1" dirty="0">
                <a:solidFill>
                  <a:schemeClr val="accent4">
                    <a:lumMod val="75000"/>
                  </a:schemeClr>
                </a:solidFill>
                <a:latin typeface="Times New Roman" panose="02020603050405020304" pitchFamily="18" charset="0"/>
                <a:cs typeface="Times New Roman" panose="02020603050405020304" pitchFamily="18" charset="0"/>
              </a:rPr>
              <a:t>NAME OF THE SUBJECT  :  DBMS </a:t>
            </a:r>
          </a:p>
          <a:p>
            <a:r>
              <a:rPr lang="en-US" b="1" dirty="0">
                <a:solidFill>
                  <a:schemeClr val="accent4">
                    <a:lumMod val="75000"/>
                  </a:schemeClr>
                </a:solidFill>
                <a:latin typeface="Times New Roman" panose="02020603050405020304" pitchFamily="18" charset="0"/>
                <a:cs typeface="Times New Roman" panose="02020603050405020304" pitchFamily="18" charset="0"/>
              </a:rPr>
              <a:t>NAME OF THE TOPIC       : UNIT – 4 Transaction Management</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p>
          <a:p>
            <a:pPr algn="ctr"/>
            <a:r>
              <a:rPr lang="en-US" b="1" dirty="0">
                <a:solidFill>
                  <a:srgbClr val="FF0000"/>
                </a:solidFill>
                <a:latin typeface="Times New Roman" panose="02020603050405020304" pitchFamily="18" charset="0"/>
                <a:cs typeface="Times New Roman" panose="02020603050405020304" pitchFamily="18" charset="0"/>
              </a:rPr>
              <a:t>PRESENTED BY :</a:t>
            </a:r>
          </a:p>
          <a:p>
            <a:pPr algn="ctr"/>
            <a:r>
              <a:rPr lang="en-US" sz="2400" b="1" dirty="0">
                <a:latin typeface="Times New Roman" panose="02020603050405020304" pitchFamily="18" charset="0"/>
                <a:cs typeface="Times New Roman" panose="02020603050405020304" pitchFamily="18" charset="0"/>
              </a:rPr>
              <a:t>Dr. M. Satyanarayana</a:t>
            </a:r>
          </a:p>
          <a:p>
            <a:pPr algn="ctr"/>
            <a:r>
              <a:rPr lang="en-US" b="1" dirty="0">
                <a:solidFill>
                  <a:srgbClr val="FF0000"/>
                </a:solidFill>
                <a:latin typeface="Times New Roman" panose="02020603050405020304" pitchFamily="18" charset="0"/>
                <a:cs typeface="Times New Roman" panose="02020603050405020304" pitchFamily="18" charset="0"/>
              </a:rPr>
              <a:t>Professor, Dept. of CSE, LIET</a:t>
            </a:r>
            <a:endParaRPr lang="en-US" dirty="0">
              <a:latin typeface="Times New Roman" panose="02020603050405020304" pitchFamily="18" charset="0"/>
              <a:cs typeface="Times New Roman" panose="02020603050405020304" pitchFamily="18" charset="0"/>
            </a:endParaRPr>
          </a:p>
        </p:txBody>
      </p:sp>
      <p:sp>
        <p:nvSpPr>
          <p:cNvPr id="10" name="Rectangle 9"/>
          <p:cNvSpPr/>
          <p:nvPr/>
        </p:nvSpPr>
        <p:spPr>
          <a:xfrm>
            <a:off x="-234691" y="1760261"/>
            <a:ext cx="9378691" cy="807913"/>
          </a:xfrm>
          <a:prstGeom prst="rect">
            <a:avLst/>
          </a:prstGeom>
          <a:noFill/>
        </p:spPr>
        <p:txBody>
          <a:bodyPr wrap="square" lIns="68580" tIns="34290" rIns="68580" bIns="34290">
            <a:spAutoFit/>
            <a:scene3d>
              <a:camera prst="orthographicFront"/>
              <a:lightRig rig="soft" dir="t">
                <a:rot lat="0" lon="0" rev="15600000"/>
              </a:lightRig>
            </a:scene3d>
            <a:sp3d extrusionH="57150" prstMaterial="softEdge">
              <a:bevelT w="25400" h="38100"/>
            </a:sp3d>
          </a:bodyPr>
          <a:lstStyle/>
          <a:p>
            <a:pPr algn="ctr"/>
            <a:r>
              <a:rPr lang="en-US" sz="2400" b="1" dirty="0">
                <a:ln/>
                <a:solidFill>
                  <a:srgbClr val="FF0000"/>
                </a:solidFill>
                <a:latin typeface="Times New Roman" panose="02020603050405020304" pitchFamily="18" charset="0"/>
                <a:cs typeface="Times New Roman" panose="02020603050405020304" pitchFamily="18" charset="0"/>
              </a:rPr>
              <a:t>DEPARTMENT OF </a:t>
            </a:r>
          </a:p>
          <a:p>
            <a:pPr algn="ctr"/>
            <a:r>
              <a:rPr lang="en-US" sz="2400" b="1" dirty="0">
                <a:ln/>
                <a:solidFill>
                  <a:srgbClr val="FF0000"/>
                </a:solidFill>
                <a:latin typeface="Times New Roman" panose="02020603050405020304" pitchFamily="18" charset="0"/>
                <a:cs typeface="Times New Roman" panose="02020603050405020304" pitchFamily="18" charset="0"/>
              </a:rPr>
              <a:t>COMPUTER SCIENCE AND ENGINEERING</a:t>
            </a:r>
          </a:p>
        </p:txBody>
      </p:sp>
    </p:spTree>
    <p:extLst>
      <p:ext uri="{BB962C8B-B14F-4D97-AF65-F5344CB8AC3E}">
        <p14:creationId xmlns:p14="http://schemas.microsoft.com/office/powerpoint/2010/main" val="324112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31165B4-DB32-4FA6-B5EC-B6486411D688}"/>
              </a:ext>
            </a:extLst>
          </p:cNvPr>
          <p:cNvPicPr>
            <a:picLocks noChangeAspect="1"/>
          </p:cNvPicPr>
          <p:nvPr/>
        </p:nvPicPr>
        <p:blipFill rotWithShape="1">
          <a:blip r:embed="rId2"/>
          <a:srcRect b="15730"/>
          <a:stretch/>
        </p:blipFill>
        <p:spPr>
          <a:xfrm>
            <a:off x="15" y="857250"/>
            <a:ext cx="9143985" cy="5143500"/>
          </a:xfrm>
          <a:prstGeom prst="rect">
            <a:avLst/>
          </a:prstGeom>
        </p:spPr>
      </p:pic>
      <p:sp>
        <p:nvSpPr>
          <p:cNvPr id="2" name="Title 1">
            <a:extLst>
              <a:ext uri="{FF2B5EF4-FFF2-40B4-BE49-F238E27FC236}">
                <a16:creationId xmlns:a16="http://schemas.microsoft.com/office/drawing/2014/main" id="{5D7C7384-AD82-4DA0-BC14-43B994171555}"/>
              </a:ext>
            </a:extLst>
          </p:cNvPr>
          <p:cNvSpPr>
            <a:spLocks noGrp="1"/>
          </p:cNvSpPr>
          <p:nvPr>
            <p:ph type="ctrTitle"/>
          </p:nvPr>
        </p:nvSpPr>
        <p:spPr>
          <a:xfrm>
            <a:off x="3082491" y="1102419"/>
            <a:ext cx="5288507" cy="2608788"/>
          </a:xfrm>
        </p:spPr>
        <p:txBody>
          <a:bodyPr>
            <a:noAutofit/>
          </a:bodyPr>
          <a:lstStyle/>
          <a:p>
            <a:pPr algn="l"/>
            <a:r>
              <a:rPr lang="en-IN" sz="5400" dirty="0">
                <a:solidFill>
                  <a:srgbClr val="FFFF00"/>
                </a:solidFill>
                <a:latin typeface="Times New Roman" panose="02020603050405020304" pitchFamily="18" charset="0"/>
                <a:cs typeface="Times New Roman" panose="02020603050405020304" pitchFamily="18" charset="0"/>
              </a:rPr>
              <a:t>UNIT 4 </a:t>
            </a:r>
            <a:br>
              <a:rPr lang="en-IN" sz="5400" dirty="0">
                <a:solidFill>
                  <a:srgbClr val="FFFF00"/>
                </a:solidFill>
                <a:latin typeface="Times New Roman" panose="02020603050405020304" pitchFamily="18" charset="0"/>
                <a:cs typeface="Times New Roman" panose="02020603050405020304" pitchFamily="18" charset="0"/>
              </a:rPr>
            </a:br>
            <a:r>
              <a:rPr lang="en-IN" sz="5400" dirty="0">
                <a:solidFill>
                  <a:srgbClr val="FFFF00"/>
                </a:solidFill>
                <a:latin typeface="Times New Roman" panose="02020603050405020304" pitchFamily="18" charset="0"/>
                <a:cs typeface="Times New Roman" panose="02020603050405020304" pitchFamily="18" charset="0"/>
              </a:rPr>
              <a:t>Transaction management</a:t>
            </a:r>
          </a:p>
        </p:txBody>
      </p:sp>
      <p:sp>
        <p:nvSpPr>
          <p:cNvPr id="3" name="Subtitle 2">
            <a:extLst>
              <a:ext uri="{FF2B5EF4-FFF2-40B4-BE49-F238E27FC236}">
                <a16:creationId xmlns:a16="http://schemas.microsoft.com/office/drawing/2014/main" id="{D18688EE-8D26-43BD-B75F-70F1F0588E24}"/>
              </a:ext>
            </a:extLst>
          </p:cNvPr>
          <p:cNvSpPr>
            <a:spLocks noGrp="1"/>
          </p:cNvSpPr>
          <p:nvPr>
            <p:ph type="subTitle" idx="1"/>
          </p:nvPr>
        </p:nvSpPr>
        <p:spPr>
          <a:xfrm>
            <a:off x="4516855" y="4647805"/>
            <a:ext cx="4535705" cy="1352945"/>
          </a:xfrm>
        </p:spPr>
        <p:txBody>
          <a:bodyPr>
            <a:noAutofit/>
          </a:bodyPr>
          <a:lstStyle/>
          <a:p>
            <a:r>
              <a:rPr lang="en-IN" sz="2400" dirty="0">
                <a:solidFill>
                  <a:schemeClr val="bg1"/>
                </a:solidFill>
              </a:rPr>
              <a:t>by</a:t>
            </a:r>
          </a:p>
          <a:p>
            <a:r>
              <a:rPr lang="en-IN" sz="2400" b="1" dirty="0">
                <a:solidFill>
                  <a:schemeClr val="bg1"/>
                </a:solidFill>
                <a:latin typeface="Times New Roman" panose="02020603050405020304" pitchFamily="18" charset="0"/>
                <a:cs typeface="Times New Roman" panose="02020603050405020304" pitchFamily="18" charset="0"/>
              </a:rPr>
              <a:t>Dr. Satyanarayana.mummana</a:t>
            </a:r>
          </a:p>
        </p:txBody>
      </p:sp>
    </p:spTree>
    <p:extLst>
      <p:ext uri="{BB962C8B-B14F-4D97-AF65-F5344CB8AC3E}">
        <p14:creationId xmlns:p14="http://schemas.microsoft.com/office/powerpoint/2010/main" val="4146201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2D8EBFF-82BC-40CF-92CB-3C465F84B728}"/>
              </a:ext>
            </a:extLst>
          </p:cNvPr>
          <p:cNvSpPr/>
          <p:nvPr/>
        </p:nvSpPr>
        <p:spPr>
          <a:xfrm>
            <a:off x="1299410" y="902563"/>
            <a:ext cx="7334451" cy="4881721"/>
          </a:xfrm>
          <a:prstGeom prst="rect">
            <a:avLst/>
          </a:prstGeom>
        </p:spPr>
        <p:txBody>
          <a:bodyPr wrap="square">
            <a:spAutoFit/>
          </a:bodyPr>
          <a:lstStyle/>
          <a:p>
            <a:pPr>
              <a:lnSpc>
                <a:spcPct val="150000"/>
              </a:lnSpc>
            </a:pPr>
            <a:r>
              <a:rPr lang="en-IN" sz="21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Topics to discuss</a:t>
            </a:r>
          </a:p>
          <a:p>
            <a:pPr marL="342900" indent="-342900">
              <a:lnSpc>
                <a:spcPct val="150000"/>
              </a:lnSpc>
              <a:buFont typeface="Wingdings" panose="05000000000000000000" pitchFamily="2" charset="2"/>
              <a:buChar char="Ø"/>
            </a:pPr>
            <a:r>
              <a:rPr lang="en-IN" sz="2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Transaction, Transaction States</a:t>
            </a:r>
          </a:p>
          <a:p>
            <a:pPr marL="342900" indent="-342900">
              <a:lnSpc>
                <a:spcPct val="150000"/>
              </a:lnSpc>
              <a:buFont typeface="Wingdings" panose="05000000000000000000" pitchFamily="2" charset="2"/>
              <a:buChar char="Ø"/>
            </a:pPr>
            <a:r>
              <a:rPr lang="en-IN" sz="2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ACID Properties, </a:t>
            </a:r>
            <a:r>
              <a:rPr lang="en-US" sz="2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Concurrent Executions, Schedules</a:t>
            </a:r>
            <a:endParaRPr lang="en-IN" sz="2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marL="342900" indent="-342900">
              <a:lnSpc>
                <a:spcPct val="150000"/>
              </a:lnSpc>
              <a:buFont typeface="Wingdings" panose="05000000000000000000" pitchFamily="2" charset="2"/>
              <a:buChar char="Ø"/>
            </a:pPr>
            <a:r>
              <a:rPr lang="en-IN" sz="2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Serializability And Types,</a:t>
            </a:r>
          </a:p>
          <a:p>
            <a:pPr marL="342900" indent="-342900">
              <a:lnSpc>
                <a:spcPct val="150000"/>
              </a:lnSpc>
              <a:buFont typeface="Wingdings" panose="05000000000000000000" pitchFamily="2" charset="2"/>
              <a:buChar char="Ø"/>
            </a:pPr>
            <a:r>
              <a:rPr lang="en-IN" sz="2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Concurrent Control, Concurrency Control Protocols,</a:t>
            </a:r>
          </a:p>
          <a:p>
            <a:pPr marL="342900" indent="-342900">
              <a:lnSpc>
                <a:spcPct val="150000"/>
              </a:lnSpc>
              <a:buFont typeface="Wingdings" panose="05000000000000000000" pitchFamily="2" charset="2"/>
              <a:buChar char="Ø"/>
            </a:pPr>
            <a:r>
              <a:rPr lang="en-US" sz="2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Snapshot isolation– Multiple Granularity locking, Deadlocks, </a:t>
            </a:r>
            <a:endParaRPr lang="en-IN" sz="21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50000"/>
              </a:lnSpc>
              <a:buFont typeface="Wingdings" panose="05000000000000000000" pitchFamily="2" charset="2"/>
              <a:buChar char="Ø"/>
            </a:pPr>
            <a:r>
              <a:rPr lang="en-IN" sz="2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IN" sz="21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Crash Recovery: Introduction To ARIES, </a:t>
            </a:r>
          </a:p>
          <a:p>
            <a:pPr marL="342900" indent="-342900">
              <a:lnSpc>
                <a:spcPct val="150000"/>
              </a:lnSpc>
              <a:buFont typeface="Wingdings" panose="05000000000000000000" pitchFamily="2" charset="2"/>
              <a:buChar char="Ø"/>
            </a:pPr>
            <a:r>
              <a:rPr lang="en-IN" sz="21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Log, </a:t>
            </a:r>
          </a:p>
          <a:p>
            <a:pPr marL="342900" indent="-342900">
              <a:lnSpc>
                <a:spcPct val="150000"/>
              </a:lnSpc>
              <a:buFont typeface="Wingdings" panose="05000000000000000000" pitchFamily="2" charset="2"/>
              <a:buChar char="Ø"/>
            </a:pPr>
            <a:r>
              <a:rPr lang="en-IN" sz="21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Write-Ahead Log Protocol, </a:t>
            </a:r>
          </a:p>
          <a:p>
            <a:pPr marL="342900" indent="-342900">
              <a:lnSpc>
                <a:spcPct val="150000"/>
              </a:lnSpc>
              <a:buFont typeface="Wingdings" panose="05000000000000000000" pitchFamily="2" charset="2"/>
              <a:buChar char="Ø"/>
            </a:pPr>
            <a:r>
              <a:rPr lang="en-IN" sz="21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Recovering From A System Crash</a:t>
            </a:r>
          </a:p>
        </p:txBody>
      </p:sp>
    </p:spTree>
    <p:extLst>
      <p:ext uri="{BB962C8B-B14F-4D97-AF65-F5344CB8AC3E}">
        <p14:creationId xmlns:p14="http://schemas.microsoft.com/office/powerpoint/2010/main" val="709548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A4EA5E-A4E1-4149-8805-CD93CB3C4AB7}"/>
              </a:ext>
            </a:extLst>
          </p:cNvPr>
          <p:cNvSpPr/>
          <p:nvPr/>
        </p:nvSpPr>
        <p:spPr>
          <a:xfrm>
            <a:off x="1104724" y="1587221"/>
            <a:ext cx="7666298" cy="2354491"/>
          </a:xfrm>
          <a:prstGeom prst="rect">
            <a:avLst/>
          </a:prstGeom>
        </p:spPr>
        <p:txBody>
          <a:bodyPr wrap="square">
            <a:spAutoFit/>
          </a:bodyPr>
          <a:lstStyle/>
          <a:p>
            <a:r>
              <a:rPr lang="en-IN" sz="2100" b="1" dirty="0">
                <a:solidFill>
                  <a:srgbClr val="00B050"/>
                </a:solidFill>
                <a:latin typeface="Times New Roman" panose="02020603050405020304" pitchFamily="18" charset="0"/>
                <a:cs typeface="Times New Roman" panose="02020603050405020304" pitchFamily="18" charset="0"/>
              </a:rPr>
              <a:t>What is a Transaction?</a:t>
            </a:r>
          </a:p>
          <a:p>
            <a:endParaRPr lang="en-IN" sz="2100" dirty="0">
              <a:latin typeface="Times New Roman" panose="02020603050405020304" pitchFamily="18" charset="0"/>
              <a:cs typeface="Times New Roman" panose="02020603050405020304" pitchFamily="18" charset="0"/>
            </a:endParaRPr>
          </a:p>
          <a:p>
            <a:pPr algn="just"/>
            <a:r>
              <a:rPr lang="en-IN" sz="2100" dirty="0">
                <a:solidFill>
                  <a:srgbClr val="FF0000"/>
                </a:solidFill>
                <a:latin typeface="Times New Roman" panose="02020603050405020304" pitchFamily="18" charset="0"/>
                <a:cs typeface="Times New Roman" panose="02020603050405020304" pitchFamily="18" charset="0"/>
              </a:rPr>
              <a:t>A transaction is an event that occurs on the database. Generally, a transaction reads a value from the database or writes a value to the database. </a:t>
            </a:r>
          </a:p>
          <a:p>
            <a:pPr algn="just"/>
            <a:r>
              <a:rPr lang="en-IN" sz="2100" dirty="0">
                <a:solidFill>
                  <a:srgbClr val="FF0000"/>
                </a:solidFill>
                <a:latin typeface="Times New Roman" panose="02020603050405020304" pitchFamily="18" charset="0"/>
                <a:cs typeface="Times New Roman" panose="02020603050405020304" pitchFamily="18" charset="0"/>
              </a:rPr>
              <a:t>If you have any concept of Operating Systems, then we can say that a transaction is analogous to processes.</a:t>
            </a:r>
          </a:p>
        </p:txBody>
      </p:sp>
    </p:spTree>
    <p:extLst>
      <p:ext uri="{BB962C8B-B14F-4D97-AF65-F5344CB8AC3E}">
        <p14:creationId xmlns:p14="http://schemas.microsoft.com/office/powerpoint/2010/main" val="2507181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4AD4FEF-ADC6-42A1-BBBE-BC3F3858EDF2}"/>
              </a:ext>
            </a:extLst>
          </p:cNvPr>
          <p:cNvSpPr txBox="1"/>
          <p:nvPr/>
        </p:nvSpPr>
        <p:spPr>
          <a:xfrm>
            <a:off x="1349944" y="1228625"/>
            <a:ext cx="7305575" cy="4300152"/>
          </a:xfrm>
          <a:prstGeom prst="rect">
            <a:avLst/>
          </a:prstGeom>
          <a:noFill/>
        </p:spPr>
        <p:txBody>
          <a:bodyPr wrap="square">
            <a:spAutoFit/>
          </a:bodyPr>
          <a:lstStyle/>
          <a:p>
            <a:pPr algn="just">
              <a:lnSpc>
                <a:spcPct val="150000"/>
              </a:lnSpc>
              <a:spcAft>
                <a:spcPts val="750"/>
              </a:spcAft>
            </a:pPr>
            <a:r>
              <a:rPr lang="en-IN" dirty="0">
                <a:latin typeface="Times New Roman" panose="02020603050405020304" pitchFamily="18" charset="0"/>
                <a:ea typeface="Times New Roman" panose="02020603050405020304" pitchFamily="18" charset="0"/>
                <a:cs typeface="Times New Roman" panose="02020603050405020304" pitchFamily="18" charset="0"/>
              </a:rPr>
              <a:t>A transaction is a logical unit of work with database access operations ( read and write ).</a:t>
            </a:r>
          </a:p>
          <a:p>
            <a:pPr algn="just">
              <a:lnSpc>
                <a:spcPct val="150000"/>
              </a:lnSpc>
            </a:pPr>
            <a:r>
              <a:rPr lang="en-IN" dirty="0">
                <a:latin typeface="Times New Roman" panose="02020603050405020304" pitchFamily="18" charset="0"/>
                <a:ea typeface="Times New Roman" panose="02020603050405020304" pitchFamily="18" charset="0"/>
                <a:cs typeface="Times New Roman" panose="02020603050405020304" pitchFamily="18" charset="0"/>
              </a:rPr>
              <a:t>Collections of operations that form a single logical unit of work are called transactions. or A transaction is an atomic unit of work that should either be completed in its entirety or not done at all. A transaction is a unit of program execution that accesses and possibly updates various data items. The transaction consists of all operations executed between the beginning transaction and the end transaction after a transaction is committed, and the database researches to a new consistent state. It may be rolled back or undone.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3924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98091E-EC75-736E-A4CB-95F160C74B66}"/>
              </a:ext>
            </a:extLst>
          </p:cNvPr>
          <p:cNvSpPr txBox="1"/>
          <p:nvPr/>
        </p:nvSpPr>
        <p:spPr>
          <a:xfrm>
            <a:off x="1371601" y="857251"/>
            <a:ext cx="7772400" cy="5244577"/>
          </a:xfrm>
          <a:prstGeom prst="rect">
            <a:avLst/>
          </a:prstGeom>
          <a:noFill/>
        </p:spPr>
        <p:txBody>
          <a:bodyPr wrap="square">
            <a:spAutoFit/>
          </a:bodyPr>
          <a:lstStyle/>
          <a:p>
            <a:pPr algn="just">
              <a:lnSpc>
                <a:spcPct val="150000"/>
              </a:lnSpc>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Different operations of a Transaction or the recovery manager of the DBMS needs to keep track of the following operations:</a:t>
            </a:r>
          </a:p>
          <a:p>
            <a:pPr marL="257175" indent="-257175" algn="just">
              <a:lnSpc>
                <a:spcPct val="150000"/>
              </a:lnSpc>
              <a:buFont typeface="Symbol" panose="05050102010706020507" pitchFamily="18" charset="2"/>
              <a:buChar char=""/>
            </a:pPr>
            <a:r>
              <a:rPr lang="en-IN" sz="15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BEGIN_TRANSACTION</a:t>
            </a:r>
            <a:r>
              <a:rPr lang="en-IN" sz="1500" dirty="0">
                <a:latin typeface="Times New Roman" panose="02020603050405020304" pitchFamily="18" charset="0"/>
                <a:ea typeface="Times New Roman" panose="02020603050405020304" pitchFamily="18" charset="0"/>
                <a:cs typeface="Times New Roman" panose="02020603050405020304" pitchFamily="18" charset="0"/>
              </a:rPr>
              <a:t>. This marks the beginning of transaction execution.</a:t>
            </a:r>
          </a:p>
          <a:p>
            <a:pPr marL="257175" indent="-257175" algn="just">
              <a:lnSpc>
                <a:spcPct val="150000"/>
              </a:lnSpc>
              <a:buFont typeface="Symbol" panose="05050102010706020507" pitchFamily="18" charset="2"/>
              <a:buChar char=""/>
            </a:pPr>
            <a:r>
              <a:rPr lang="en-IN" sz="15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READ or WRITE</a:t>
            </a:r>
            <a:r>
              <a:rPr lang="en-IN" sz="1500" dirty="0">
                <a:latin typeface="Times New Roman" panose="02020603050405020304" pitchFamily="18" charset="0"/>
                <a:ea typeface="Times New Roman" panose="02020603050405020304" pitchFamily="18" charset="0"/>
                <a:cs typeface="Times New Roman" panose="02020603050405020304" pitchFamily="18" charset="0"/>
              </a:rPr>
              <a:t>. These specify read or write operations on the database items that are executed as part of a transaction.</a:t>
            </a:r>
          </a:p>
          <a:p>
            <a:pPr marL="257175" indent="-257175" algn="just">
              <a:lnSpc>
                <a:spcPct val="150000"/>
              </a:lnSpc>
              <a:buFont typeface="Symbol" panose="05050102010706020507" pitchFamily="18" charset="2"/>
              <a:buChar char=""/>
            </a:pPr>
            <a:r>
              <a:rPr lang="en-IN" sz="15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END_TRANSACTION. </a:t>
            </a:r>
            <a:r>
              <a:rPr lang="en-IN" sz="1500" dirty="0">
                <a:latin typeface="Times New Roman" panose="02020603050405020304" pitchFamily="18" charset="0"/>
                <a:ea typeface="Times New Roman" panose="02020603050405020304" pitchFamily="18" charset="0"/>
                <a:cs typeface="Times New Roman" panose="02020603050405020304" pitchFamily="18" charset="0"/>
              </a:rPr>
              <a:t>This specifies that READ and WRITE transaction operations have ended and marks the end of transaction execution. at this point, it may be necessary to check whether the changes introduced by the transaction can be permanently applied to the database (committed) or whether the transaction has to be aborted because it violates serializability or for some other reason.</a:t>
            </a:r>
          </a:p>
          <a:p>
            <a:pPr marL="257175" indent="-257175" algn="just">
              <a:lnSpc>
                <a:spcPct val="150000"/>
              </a:lnSpc>
              <a:buFont typeface="Symbol" panose="05050102010706020507" pitchFamily="18" charset="2"/>
              <a:buChar char=""/>
            </a:pPr>
            <a:r>
              <a:rPr lang="en-IN" sz="15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COMMIT_TRANSACTION</a:t>
            </a:r>
            <a:r>
              <a:rPr lang="en-IN" sz="1500" dirty="0">
                <a:latin typeface="Times New Roman" panose="02020603050405020304" pitchFamily="18" charset="0"/>
                <a:ea typeface="Times New Roman" panose="02020603050405020304" pitchFamily="18" charset="0"/>
                <a:cs typeface="Times New Roman" panose="02020603050405020304" pitchFamily="18" charset="0"/>
              </a:rPr>
              <a:t>. This signals a successful end of the transaction so that any changes (updates) executed by the transaction can be safely committed to the database and will not be undone.</a:t>
            </a:r>
          </a:p>
          <a:p>
            <a:pPr marL="257175" indent="-257175" algn="just">
              <a:lnSpc>
                <a:spcPct val="150000"/>
              </a:lnSpc>
              <a:buFont typeface="Symbol" panose="05050102010706020507" pitchFamily="18" charset="2"/>
              <a:buChar char=""/>
            </a:pPr>
            <a:r>
              <a:rPr lang="en-IN" sz="15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ROLLBACK (or ABORT). </a:t>
            </a:r>
            <a:r>
              <a:rPr lang="en-IN" sz="1500" dirty="0">
                <a:latin typeface="Times New Roman" panose="02020603050405020304" pitchFamily="18" charset="0"/>
                <a:ea typeface="Times New Roman" panose="02020603050405020304" pitchFamily="18" charset="0"/>
                <a:cs typeface="Times New Roman" panose="02020603050405020304" pitchFamily="18" charset="0"/>
              </a:rPr>
              <a:t>This signals that the transaction has ended unsuccessfully so that any changes or effects that the transaction may have applied to the database must be undone.</a:t>
            </a:r>
          </a:p>
        </p:txBody>
      </p:sp>
    </p:spTree>
    <p:extLst>
      <p:ext uri="{BB962C8B-B14F-4D97-AF65-F5344CB8AC3E}">
        <p14:creationId xmlns:p14="http://schemas.microsoft.com/office/powerpoint/2010/main" val="722891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AB5767-C71C-175A-777E-5CCE01C7F2BD}"/>
              </a:ext>
            </a:extLst>
          </p:cNvPr>
          <p:cNvSpPr txBox="1"/>
          <p:nvPr/>
        </p:nvSpPr>
        <p:spPr>
          <a:xfrm>
            <a:off x="1766837" y="857250"/>
            <a:ext cx="7098030" cy="4618380"/>
          </a:xfrm>
          <a:prstGeom prst="rect">
            <a:avLst/>
          </a:prstGeom>
          <a:solidFill>
            <a:schemeClr val="bg1"/>
          </a:solidFill>
        </p:spPr>
        <p:txBody>
          <a:bodyPr wrap="square">
            <a:spAutoFit/>
          </a:bodyPr>
          <a:lstStyle/>
          <a:p>
            <a:pPr algn="just">
              <a:lnSpc>
                <a:spcPct val="150000"/>
              </a:lnSpc>
            </a:pPr>
            <a:r>
              <a:rPr lang="en-IN"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Example: Transfer of 50₹ from Account A to Account B. Initially A= 500₹, B= 800₹. This data is brought to RAM from Hard Disk.</a:t>
            </a:r>
            <a:endParaRPr lang="en-IN"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BEGIN_TRANSACTION</a:t>
            </a:r>
            <a:endParaRPr lang="en-IN"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R(A) -- 500        // Accessed from RAM.</a:t>
            </a:r>
            <a:endParaRPr lang="en-IN"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 = A-50           // Deducting 50₹ from A.</a:t>
            </a:r>
            <a:endParaRPr lang="en-IN"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W(A)--450        // Updated in RAM.</a:t>
            </a:r>
            <a:endParaRPr lang="en-IN"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R(B) -- 800      // Accessed from RAM.</a:t>
            </a:r>
            <a:endParaRPr lang="en-IN"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B=B+50           // 50₹ is added to B's Account.</a:t>
            </a:r>
            <a:endParaRPr lang="en-IN"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W(B) --850      // Updated in RAM.</a:t>
            </a:r>
            <a:endParaRPr lang="en-IN"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commit            // The data in RAM is taken back to Hard Disk.</a:t>
            </a:r>
            <a:endParaRPr lang="en-IN"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END_TRANSACTION</a:t>
            </a:r>
            <a:endParaRPr lang="en-IN"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5223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170C52E-D3FC-84F9-20A4-F6EDB775E9B4}"/>
              </a:ext>
            </a:extLst>
          </p:cNvPr>
          <p:cNvSpPr txBox="1"/>
          <p:nvPr/>
        </p:nvSpPr>
        <p:spPr>
          <a:xfrm>
            <a:off x="1393257" y="1129476"/>
            <a:ext cx="7839777" cy="4622099"/>
          </a:xfrm>
          <a:prstGeom prst="rect">
            <a:avLst/>
          </a:prstGeom>
          <a:noFill/>
        </p:spPr>
        <p:txBody>
          <a:bodyPr wrap="square">
            <a:spAutoFit/>
          </a:bodyPr>
          <a:lstStyle/>
          <a:p>
            <a:pPr algn="just">
              <a:lnSpc>
                <a:spcPct val="150000"/>
              </a:lnSpc>
            </a:pPr>
            <a:r>
              <a:rPr lang="en-IN" sz="16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Uses of Transaction Management:</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latin typeface="Times New Roman" panose="02020603050405020304" pitchFamily="18" charset="0"/>
                <a:ea typeface="Times New Roman" panose="02020603050405020304" pitchFamily="18" charset="0"/>
                <a:cs typeface="Times New Roman" panose="02020603050405020304" pitchFamily="18" charset="0"/>
              </a:rPr>
              <a:t>The DBMS is used to schedule the access of data concurrently. It means that the user can access multiple data from the database without being interfered with by each other. Transactions are used to manage concurrency. It is also used to satisfy ACID properties. It is used to solve Read/Write Conflicts. It is used to implement Recoverability, Serializability, and Cascading. Transaction Management is also used for Concurrency Control Protocols and the Locking of data.</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Problems in database Transactions:</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latin typeface="Times New Roman" panose="02020603050405020304" pitchFamily="18" charset="0"/>
                <a:ea typeface="Times New Roman" panose="02020603050405020304" pitchFamily="18" charset="0"/>
                <a:cs typeface="Times New Roman" panose="02020603050405020304" pitchFamily="18" charset="0"/>
              </a:rPr>
              <a:t>1. Inconsistency of results</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latin typeface="Times New Roman" panose="02020603050405020304" pitchFamily="18" charset="0"/>
                <a:ea typeface="Times New Roman" panose="02020603050405020304" pitchFamily="18" charset="0"/>
                <a:cs typeface="Times New Roman" panose="02020603050405020304" pitchFamily="18" charset="0"/>
              </a:rPr>
              <a:t>2. Interference from other transactions.</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latin typeface="Times New Roman" panose="02020603050405020304" pitchFamily="18" charset="0"/>
                <a:ea typeface="Times New Roman" panose="02020603050405020304" pitchFamily="18" charset="0"/>
                <a:cs typeface="Times New Roman" panose="02020603050405020304" pitchFamily="18" charset="0"/>
              </a:rPr>
              <a:t>3. Ambiguity in deciding when to make changes permanent.</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latin typeface="Times New Roman" panose="02020603050405020304" pitchFamily="18" charset="0"/>
                <a:ea typeface="Times New Roman" panose="02020603050405020304" pitchFamily="18" charset="0"/>
                <a:cs typeface="Times New Roman" panose="02020603050405020304" pitchFamily="18" charset="0"/>
              </a:rPr>
              <a:t>To avoid these problems transaction has properties called ACID properties</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3376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E1756C-AF91-4414-9EF5-5F85D367DC34}"/>
              </a:ext>
            </a:extLst>
          </p:cNvPr>
          <p:cNvSpPr/>
          <p:nvPr/>
        </p:nvSpPr>
        <p:spPr>
          <a:xfrm>
            <a:off x="1285800" y="1270940"/>
            <a:ext cx="7615238" cy="2296398"/>
          </a:xfrm>
          <a:prstGeom prst="rect">
            <a:avLst/>
          </a:prstGeom>
        </p:spPr>
        <p:txBody>
          <a:bodyPr wrap="square">
            <a:spAutoFit/>
          </a:bodyPr>
          <a:lstStyle/>
          <a:p>
            <a:pPr algn="just"/>
            <a:r>
              <a:rPr lang="en-IN" sz="2100" b="1" dirty="0">
                <a:latin typeface="Times New Roman" panose="02020603050405020304" pitchFamily="18" charset="0"/>
                <a:cs typeface="Times New Roman" panose="02020603050405020304" pitchFamily="18" charset="0"/>
              </a:rPr>
              <a:t>The Four Properties of Transactions</a:t>
            </a:r>
          </a:p>
          <a:p>
            <a:pPr algn="just">
              <a:lnSpc>
                <a:spcPct val="150000"/>
              </a:lnSpc>
            </a:pPr>
            <a:r>
              <a:rPr lang="en-IN" sz="2100" dirty="0">
                <a:solidFill>
                  <a:srgbClr val="FF0000"/>
                </a:solidFill>
                <a:latin typeface="Times New Roman" panose="02020603050405020304" pitchFamily="18" charset="0"/>
                <a:cs typeface="Times New Roman" panose="02020603050405020304" pitchFamily="18" charset="0"/>
              </a:rPr>
              <a:t>Every transaction, for whatever purpose it is being used, has the following four properties. Taking the initial letters of these four properties we collectively call them the ACID Properties. Here we try to describe them and explain them.</a:t>
            </a:r>
          </a:p>
        </p:txBody>
      </p:sp>
      <p:sp>
        <p:nvSpPr>
          <p:cNvPr id="3" name="Rectangle 2">
            <a:extLst>
              <a:ext uri="{FF2B5EF4-FFF2-40B4-BE49-F238E27FC236}">
                <a16:creationId xmlns:a16="http://schemas.microsoft.com/office/drawing/2014/main" id="{B38FECC5-C39B-4F19-847C-79D5143C4F9A}"/>
              </a:ext>
            </a:extLst>
          </p:cNvPr>
          <p:cNvSpPr/>
          <p:nvPr/>
        </p:nvSpPr>
        <p:spPr>
          <a:xfrm>
            <a:off x="2203322" y="3789616"/>
            <a:ext cx="2417650" cy="1754326"/>
          </a:xfrm>
          <a:prstGeom prst="rect">
            <a:avLst/>
          </a:prstGeom>
          <a:solidFill>
            <a:srgbClr val="FFFF00"/>
          </a:solidFill>
        </p:spPr>
        <p:txBody>
          <a:bodyPr wrap="none">
            <a:spAutoFit/>
          </a:bodyPr>
          <a:lstStyle/>
          <a:p>
            <a:pPr marL="428625" indent="-428625">
              <a:buFont typeface="Wingdings" panose="05000000000000000000" pitchFamily="2" charset="2"/>
              <a:buChar char="v"/>
            </a:pPr>
            <a:r>
              <a:rPr lang="en-IN" sz="2700" b="1" dirty="0">
                <a:solidFill>
                  <a:srgbClr val="FF0000"/>
                </a:solidFill>
              </a:rPr>
              <a:t>Atomicity</a:t>
            </a:r>
          </a:p>
          <a:p>
            <a:pPr marL="428625" indent="-428625">
              <a:buFont typeface="Wingdings" panose="05000000000000000000" pitchFamily="2" charset="2"/>
              <a:buChar char="v"/>
            </a:pPr>
            <a:r>
              <a:rPr lang="en-IN" sz="2700" b="1" dirty="0">
                <a:solidFill>
                  <a:srgbClr val="FF0000"/>
                </a:solidFill>
              </a:rPr>
              <a:t>Consistency</a:t>
            </a:r>
          </a:p>
          <a:p>
            <a:pPr marL="428625" indent="-428625">
              <a:buFont typeface="Wingdings" panose="05000000000000000000" pitchFamily="2" charset="2"/>
              <a:buChar char="v"/>
            </a:pPr>
            <a:r>
              <a:rPr lang="en-IN" sz="2700" b="1" dirty="0">
                <a:solidFill>
                  <a:srgbClr val="FF0000"/>
                </a:solidFill>
              </a:rPr>
              <a:t>Isolation</a:t>
            </a:r>
          </a:p>
          <a:p>
            <a:pPr marL="428625" indent="-428625">
              <a:buFont typeface="Wingdings" panose="05000000000000000000" pitchFamily="2" charset="2"/>
              <a:buChar char="v"/>
            </a:pPr>
            <a:r>
              <a:rPr lang="en-IN" sz="2700" b="1" dirty="0">
                <a:solidFill>
                  <a:srgbClr val="FF0000"/>
                </a:solidFill>
              </a:rPr>
              <a:t>Durability</a:t>
            </a:r>
          </a:p>
        </p:txBody>
      </p:sp>
    </p:spTree>
    <p:extLst>
      <p:ext uri="{BB962C8B-B14F-4D97-AF65-F5344CB8AC3E}">
        <p14:creationId xmlns:p14="http://schemas.microsoft.com/office/powerpoint/2010/main" val="1306887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D7D0AE-8B51-E5B0-6EC3-DEB34625227A}"/>
              </a:ext>
            </a:extLst>
          </p:cNvPr>
          <p:cNvPicPr>
            <a:picLocks noChangeAspect="1"/>
          </p:cNvPicPr>
          <p:nvPr/>
        </p:nvPicPr>
        <p:blipFill>
          <a:blip r:embed="rId2"/>
          <a:stretch>
            <a:fillRect/>
          </a:stretch>
        </p:blipFill>
        <p:spPr>
          <a:xfrm>
            <a:off x="1475479" y="1037721"/>
            <a:ext cx="7591982" cy="4670659"/>
          </a:xfrm>
          <a:prstGeom prst="rect">
            <a:avLst/>
          </a:prstGeom>
        </p:spPr>
      </p:pic>
    </p:spTree>
    <p:extLst>
      <p:ext uri="{BB962C8B-B14F-4D97-AF65-F5344CB8AC3E}">
        <p14:creationId xmlns:p14="http://schemas.microsoft.com/office/powerpoint/2010/main" val="3789602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9FD732-C301-92CF-0702-A1436464DA50}"/>
              </a:ext>
            </a:extLst>
          </p:cNvPr>
          <p:cNvSpPr txBox="1"/>
          <p:nvPr/>
        </p:nvSpPr>
        <p:spPr>
          <a:xfrm>
            <a:off x="1268730" y="1128612"/>
            <a:ext cx="7610576" cy="2031325"/>
          </a:xfrm>
          <a:prstGeom prst="rect">
            <a:avLst/>
          </a:prstGeom>
          <a:noFill/>
        </p:spPr>
        <p:txBody>
          <a:bodyPr wrap="square">
            <a:spAutoFit/>
          </a:bodyPr>
          <a:lstStyle/>
          <a:p>
            <a:pPr algn="just"/>
            <a:r>
              <a:rPr lang="en-US" dirty="0">
                <a:latin typeface="Times New Roman" panose="02020603050405020304" pitchFamily="18" charset="0"/>
                <a:cs typeface="Times New Roman" panose="02020603050405020304" pitchFamily="18" charset="0"/>
              </a:rPr>
              <a:t>1) Atomicity</a:t>
            </a:r>
          </a:p>
          <a:p>
            <a:pPr algn="just"/>
            <a:r>
              <a:rPr lang="en-US" dirty="0">
                <a:latin typeface="Times New Roman" panose="02020603050405020304" pitchFamily="18" charset="0"/>
                <a:cs typeface="Times New Roman" panose="02020603050405020304" pitchFamily="18" charset="0"/>
              </a:rPr>
              <a:t>The term atomicity defines that the data remains atomic. It means if any operation is performed on the data, either it should be performed or executed completely or should not be executed at all. It further means that the operation should not break in between or execute partially. In the case of executing operations on the transaction, the operation should be completely executed and not partially.</a:t>
            </a:r>
            <a:endParaRPr lang="en-IN"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47F28424-1890-6E8F-B86E-53FD41360CA5}"/>
              </a:ext>
            </a:extLst>
          </p:cNvPr>
          <p:cNvSpPr txBox="1"/>
          <p:nvPr/>
        </p:nvSpPr>
        <p:spPr>
          <a:xfrm>
            <a:off x="1268730" y="3214888"/>
            <a:ext cx="7523948" cy="2031325"/>
          </a:xfrm>
          <a:prstGeom prst="rect">
            <a:avLst/>
          </a:prstGeom>
          <a:noFill/>
        </p:spPr>
        <p:txBody>
          <a:bodyPr wrap="square">
            <a:spAutoFit/>
          </a:bodyPr>
          <a:lstStyle/>
          <a:p>
            <a:pPr algn="just"/>
            <a:r>
              <a:rPr lang="en-US" dirty="0">
                <a:latin typeface="Times New Roman" panose="02020603050405020304" pitchFamily="18" charset="0"/>
                <a:cs typeface="Times New Roman" panose="02020603050405020304" pitchFamily="18" charset="0"/>
              </a:rPr>
              <a:t>2) Consistency</a:t>
            </a:r>
          </a:p>
          <a:p>
            <a:pPr algn="just"/>
            <a:r>
              <a:rPr lang="en-US" dirty="0">
                <a:latin typeface="Times New Roman" panose="02020603050405020304" pitchFamily="18" charset="0"/>
                <a:cs typeface="Times New Roman" panose="02020603050405020304" pitchFamily="18" charset="0"/>
              </a:rPr>
              <a:t>The word consistency means that the value should remain preserved always. In DBMS, the integrity of the data should be maintained, which means if a change in the database is made, it should remain preserved always. In the case of transactions, the integrity of the data is very essential so that the database remains consistent before and after the transaction. The data should always be correct.</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2905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4D896E-6A09-9CC7-FB56-1FC90DD801D7}"/>
              </a:ext>
            </a:extLst>
          </p:cNvPr>
          <p:cNvSpPr txBox="1"/>
          <p:nvPr/>
        </p:nvSpPr>
        <p:spPr>
          <a:xfrm>
            <a:off x="1189321" y="1052405"/>
            <a:ext cx="7610576" cy="2377574"/>
          </a:xfrm>
          <a:prstGeom prst="rect">
            <a:avLst/>
          </a:prstGeom>
          <a:noFill/>
        </p:spPr>
        <p:txBody>
          <a:bodyPr wrap="square">
            <a:spAutoFit/>
          </a:bodyPr>
          <a:lstStyle/>
          <a:p>
            <a:pPr algn="just"/>
            <a:r>
              <a:rPr lang="en-US" sz="1650" dirty="0">
                <a:latin typeface="Times New Roman" panose="02020603050405020304" pitchFamily="18" charset="0"/>
                <a:cs typeface="Times New Roman" panose="02020603050405020304" pitchFamily="18" charset="0"/>
              </a:rPr>
              <a:t>3) Isolation</a:t>
            </a:r>
          </a:p>
          <a:p>
            <a:pPr algn="just"/>
            <a:r>
              <a:rPr lang="en-US" sz="1650" dirty="0">
                <a:latin typeface="Times New Roman" panose="02020603050405020304" pitchFamily="18" charset="0"/>
                <a:cs typeface="Times New Roman" panose="02020603050405020304" pitchFamily="18" charset="0"/>
              </a:rPr>
              <a:t>The term 'isolation' means separation. In DBMS, Isolation is the property of a database where no data should affect the other one and may occur concurrently. In short, the operation on one database should begin when the operation on the first database gets complete. It means if two operations are being performed on two different databases, they may not affect the value of one another. In the case of transactions, when two or more transactions occur simultaneously, the consistency should remain maintained. Any changes that occur in any particular transaction will not be seen by other transactions until the change is not committed in the memory.</a:t>
            </a:r>
            <a:endParaRPr lang="en-IN" sz="165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1C4C076B-7987-2915-D195-1FA371A2193C}"/>
              </a:ext>
            </a:extLst>
          </p:cNvPr>
          <p:cNvSpPr txBox="1"/>
          <p:nvPr/>
        </p:nvSpPr>
        <p:spPr>
          <a:xfrm>
            <a:off x="1049455" y="3516259"/>
            <a:ext cx="7894821" cy="1869743"/>
          </a:xfrm>
          <a:prstGeom prst="rect">
            <a:avLst/>
          </a:prstGeom>
          <a:noFill/>
        </p:spPr>
        <p:txBody>
          <a:bodyPr wrap="square">
            <a:spAutoFit/>
          </a:bodyPr>
          <a:lstStyle/>
          <a:p>
            <a:pPr algn="just"/>
            <a:r>
              <a:rPr lang="en-US" sz="1650" dirty="0">
                <a:latin typeface="Times New Roman" panose="02020603050405020304" pitchFamily="18" charset="0"/>
                <a:cs typeface="Times New Roman" panose="02020603050405020304" pitchFamily="18" charset="0"/>
              </a:rPr>
              <a:t>4) Durability</a:t>
            </a:r>
          </a:p>
          <a:p>
            <a:pPr algn="just"/>
            <a:r>
              <a:rPr lang="en-US" sz="1650" dirty="0">
                <a:latin typeface="Times New Roman" panose="02020603050405020304" pitchFamily="18" charset="0"/>
                <a:cs typeface="Times New Roman" panose="02020603050405020304" pitchFamily="18" charset="0"/>
              </a:rPr>
              <a:t>Durability ensures the permanency of something. In DBMS, the term durability ensures that the data after the successful execution of the operation becomes permanent in the database. The durability of the data should be so perfect that even if the system fails or leads to a crash, the database still survives. However, if gets lost, it becomes the responsibility of the recovery manager for ensuring the durability of the database. For committing the values, the COMMIT command must be used every time we make changes.</a:t>
            </a:r>
            <a:endParaRPr lang="en-IN" sz="165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0702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9799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8460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38D308-F230-4177-88BC-1315D5CB0F4E}"/>
              </a:ext>
            </a:extLst>
          </p:cNvPr>
          <p:cNvSpPr/>
          <p:nvPr/>
        </p:nvSpPr>
        <p:spPr>
          <a:xfrm>
            <a:off x="1140594" y="857250"/>
            <a:ext cx="7783078" cy="3416320"/>
          </a:xfrm>
          <a:prstGeom prst="rect">
            <a:avLst/>
          </a:prstGeom>
        </p:spPr>
        <p:txBody>
          <a:bodyPr wrap="square">
            <a:spAutoFit/>
          </a:bodyPr>
          <a:lstStyle/>
          <a:p>
            <a:pPr algn="just"/>
            <a:r>
              <a:rPr lang="en-IN" b="1" dirty="0">
                <a:solidFill>
                  <a:srgbClr val="00B050"/>
                </a:solidFill>
                <a:latin typeface="Times New Roman" panose="02020603050405020304" pitchFamily="18" charset="0"/>
                <a:cs typeface="Times New Roman" panose="02020603050405020304" pitchFamily="18" charset="0"/>
              </a:rPr>
              <a:t>Atomicity</a:t>
            </a:r>
            <a:r>
              <a:rPr lang="en-IN" dirty="0">
                <a:latin typeface="Times New Roman" panose="02020603050405020304" pitchFamily="18" charset="0"/>
                <a:cs typeface="Times New Roman" panose="02020603050405020304" pitchFamily="18" charset="0"/>
              </a:rPr>
              <a:t>: </a:t>
            </a:r>
          </a:p>
          <a:p>
            <a:pPr algn="just"/>
            <a:r>
              <a:rPr lang="en-IN" dirty="0">
                <a:solidFill>
                  <a:srgbClr val="FF0000"/>
                </a:solidFill>
                <a:latin typeface="Times New Roman" panose="02020603050405020304" pitchFamily="18" charset="0"/>
                <a:cs typeface="Times New Roman" panose="02020603050405020304" pitchFamily="18" charset="0"/>
              </a:rPr>
              <a:t>This means that either all of the instructions within the transaction will be reflected in the database, or none of them will be reflected.</a:t>
            </a:r>
          </a:p>
          <a:p>
            <a:pPr algn="just"/>
            <a:r>
              <a:rPr lang="en-IN" dirty="0">
                <a:solidFill>
                  <a:srgbClr val="FF0000"/>
                </a:solidFill>
                <a:latin typeface="Times New Roman" panose="02020603050405020304" pitchFamily="18" charset="0"/>
                <a:cs typeface="Times New Roman" panose="02020603050405020304" pitchFamily="18" charset="0"/>
              </a:rPr>
              <a:t>Say for example, we have two accounts A and B, each containing Rs 1000/-. We now start a transaction to deposit Rs 100/- from account A to Account B.</a:t>
            </a:r>
          </a:p>
          <a:p>
            <a:pPr algn="just"/>
            <a:endParaRPr lang="en-IN" dirty="0">
              <a:solidFill>
                <a:srgbClr val="FF0000"/>
              </a:solidFill>
              <a:latin typeface="Times New Roman" panose="02020603050405020304" pitchFamily="18" charset="0"/>
              <a:cs typeface="Times New Roman" panose="02020603050405020304" pitchFamily="18" charset="0"/>
            </a:endParaRPr>
          </a:p>
          <a:p>
            <a:pPr algn="just"/>
            <a:r>
              <a:rPr lang="en-IN" dirty="0">
                <a:solidFill>
                  <a:srgbClr val="FF0000"/>
                </a:solidFill>
                <a:latin typeface="Times New Roman" panose="02020603050405020304" pitchFamily="18" charset="0"/>
                <a:cs typeface="Times New Roman" panose="02020603050405020304" pitchFamily="18" charset="0"/>
              </a:rPr>
              <a:t>Read A;</a:t>
            </a:r>
          </a:p>
          <a:p>
            <a:pPr algn="just"/>
            <a:r>
              <a:rPr lang="en-IN" dirty="0">
                <a:solidFill>
                  <a:srgbClr val="FF0000"/>
                </a:solidFill>
                <a:latin typeface="Times New Roman" panose="02020603050405020304" pitchFamily="18" charset="0"/>
                <a:cs typeface="Times New Roman" panose="02020603050405020304" pitchFamily="18" charset="0"/>
              </a:rPr>
              <a:t>A = A – 100;</a:t>
            </a:r>
          </a:p>
          <a:p>
            <a:pPr algn="just"/>
            <a:r>
              <a:rPr lang="en-IN" dirty="0">
                <a:solidFill>
                  <a:srgbClr val="FF0000"/>
                </a:solidFill>
                <a:latin typeface="Times New Roman" panose="02020603050405020304" pitchFamily="18" charset="0"/>
                <a:cs typeface="Times New Roman" panose="02020603050405020304" pitchFamily="18" charset="0"/>
              </a:rPr>
              <a:t>Write A;</a:t>
            </a:r>
          </a:p>
          <a:p>
            <a:pPr algn="just"/>
            <a:r>
              <a:rPr lang="en-IN" dirty="0">
                <a:solidFill>
                  <a:srgbClr val="FF0000"/>
                </a:solidFill>
                <a:latin typeface="Times New Roman" panose="02020603050405020304" pitchFamily="18" charset="0"/>
                <a:cs typeface="Times New Roman" panose="02020603050405020304" pitchFamily="18" charset="0"/>
              </a:rPr>
              <a:t>Read B;</a:t>
            </a:r>
          </a:p>
          <a:p>
            <a:pPr algn="just"/>
            <a:r>
              <a:rPr lang="en-IN" dirty="0">
                <a:solidFill>
                  <a:srgbClr val="FF0000"/>
                </a:solidFill>
                <a:latin typeface="Times New Roman" panose="02020603050405020304" pitchFamily="18" charset="0"/>
                <a:cs typeface="Times New Roman" panose="02020603050405020304" pitchFamily="18" charset="0"/>
              </a:rPr>
              <a:t>B = B + 100;</a:t>
            </a:r>
          </a:p>
          <a:p>
            <a:pPr algn="just"/>
            <a:r>
              <a:rPr lang="en-IN" dirty="0">
                <a:solidFill>
                  <a:srgbClr val="FF0000"/>
                </a:solidFill>
                <a:latin typeface="Times New Roman" panose="02020603050405020304" pitchFamily="18" charset="0"/>
                <a:cs typeface="Times New Roman" panose="02020603050405020304" pitchFamily="18" charset="0"/>
              </a:rPr>
              <a:t>Write B;</a:t>
            </a:r>
          </a:p>
        </p:txBody>
      </p:sp>
      <p:sp>
        <p:nvSpPr>
          <p:cNvPr id="3" name="Rectangle 2">
            <a:extLst>
              <a:ext uri="{FF2B5EF4-FFF2-40B4-BE49-F238E27FC236}">
                <a16:creationId xmlns:a16="http://schemas.microsoft.com/office/drawing/2014/main" id="{1B82769D-3DD2-4EE2-BDCF-25E9CF4D2CCC}"/>
              </a:ext>
            </a:extLst>
          </p:cNvPr>
          <p:cNvSpPr/>
          <p:nvPr/>
        </p:nvSpPr>
        <p:spPr>
          <a:xfrm>
            <a:off x="2315854" y="2241788"/>
            <a:ext cx="6828146" cy="3782061"/>
          </a:xfrm>
          <a:prstGeom prst="rect">
            <a:avLst/>
          </a:prstGeom>
        </p:spPr>
        <p:txBody>
          <a:bodyPr wrap="square">
            <a:spAutoFit/>
          </a:bodyPr>
          <a:lstStyle/>
          <a:p>
            <a:pPr algn="just">
              <a:lnSpc>
                <a:spcPct val="150000"/>
              </a:lnSpc>
            </a:pPr>
            <a:r>
              <a:rPr lang="en-IN" dirty="0">
                <a:latin typeface="Times New Roman" panose="02020603050405020304" pitchFamily="18" charset="0"/>
                <a:cs typeface="Times New Roman" panose="02020603050405020304" pitchFamily="18" charset="0"/>
              </a:rPr>
              <a:t>The solution is to keep every value calculated by the instruction of the transaction not in any stable storage (hard disc) but in volatile storage (RAM), until the transaction completes its last instruction. When we see that there has not been any error we do something known as a COMMIT operation. Its job is to write every temporarily calculated value from the volatile storage onto the stable storage. In this way, even if power fails at instruction 3, the post-recovery image of the database will show accounts A and B both containing Rs 1000/-, as if the failed transaction had never occurred.</a:t>
            </a:r>
          </a:p>
        </p:txBody>
      </p:sp>
    </p:spTree>
    <p:extLst>
      <p:ext uri="{BB962C8B-B14F-4D97-AF65-F5344CB8AC3E}">
        <p14:creationId xmlns:p14="http://schemas.microsoft.com/office/powerpoint/2010/main" val="911078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ACFA17-6624-4ED2-96B0-3076447E5190}"/>
              </a:ext>
            </a:extLst>
          </p:cNvPr>
          <p:cNvSpPr/>
          <p:nvPr/>
        </p:nvSpPr>
        <p:spPr>
          <a:xfrm>
            <a:off x="1221580" y="976948"/>
            <a:ext cx="7658101" cy="1289071"/>
          </a:xfrm>
          <a:prstGeom prst="rect">
            <a:avLst/>
          </a:prstGeom>
        </p:spPr>
        <p:txBody>
          <a:bodyPr wrap="square">
            <a:spAutoFit/>
          </a:bodyPr>
          <a:lstStyle/>
          <a:p>
            <a:pPr algn="just">
              <a:lnSpc>
                <a:spcPct val="150000"/>
              </a:lnSpc>
            </a:pPr>
            <a:r>
              <a:rPr lang="en-IN" b="1" dirty="0">
                <a:solidFill>
                  <a:srgbClr val="FF0000"/>
                </a:solidFill>
                <a:latin typeface="Times New Roman" panose="02020603050405020304" pitchFamily="18" charset="0"/>
                <a:cs typeface="Times New Roman" panose="02020603050405020304" pitchFamily="18" charset="0"/>
              </a:rPr>
              <a:t>Consistency</a:t>
            </a:r>
            <a:r>
              <a:rPr lang="en-IN" b="1" dirty="0">
                <a:latin typeface="Times New Roman" panose="02020603050405020304" pitchFamily="18" charset="0"/>
                <a:cs typeface="Times New Roman" panose="02020603050405020304" pitchFamily="18" charset="0"/>
              </a:rPr>
              <a:t>: If we execute a particular transaction in isolation or together with other transaction, (i.e. presumably in a multi-programming  environment), the transaction will yield the same expected result.</a:t>
            </a:r>
          </a:p>
        </p:txBody>
      </p:sp>
      <p:sp>
        <p:nvSpPr>
          <p:cNvPr id="3" name="Rectangle 2">
            <a:extLst>
              <a:ext uri="{FF2B5EF4-FFF2-40B4-BE49-F238E27FC236}">
                <a16:creationId xmlns:a16="http://schemas.microsoft.com/office/drawing/2014/main" id="{54921400-7EAE-4E18-9336-024E97F116CD}"/>
              </a:ext>
            </a:extLst>
          </p:cNvPr>
          <p:cNvSpPr/>
          <p:nvPr/>
        </p:nvSpPr>
        <p:spPr>
          <a:xfrm>
            <a:off x="1271586" y="2413941"/>
            <a:ext cx="7558088" cy="1704569"/>
          </a:xfrm>
          <a:prstGeom prst="rect">
            <a:avLst/>
          </a:prstGeom>
        </p:spPr>
        <p:txBody>
          <a:bodyPr wrap="square">
            <a:spAutoFit/>
          </a:bodyPr>
          <a:lstStyle/>
          <a:p>
            <a:pPr algn="just">
              <a:lnSpc>
                <a:spcPct val="150000"/>
              </a:lnSpc>
            </a:pPr>
            <a:r>
              <a:rPr lang="en-IN" b="1" dirty="0">
                <a:solidFill>
                  <a:srgbClr val="FF0000"/>
                </a:solidFill>
                <a:latin typeface="Times New Roman" panose="02020603050405020304" pitchFamily="18" charset="0"/>
                <a:cs typeface="Times New Roman" panose="02020603050405020304" pitchFamily="18" charset="0"/>
              </a:rPr>
              <a:t>Isolation</a:t>
            </a:r>
            <a:r>
              <a:rPr lang="en-IN" b="1" dirty="0">
                <a:latin typeface="Times New Roman" panose="02020603050405020304" pitchFamily="18" charset="0"/>
                <a:cs typeface="Times New Roman" panose="02020603050405020304" pitchFamily="18" charset="0"/>
              </a:rPr>
              <a:t>: In case multiple transactions are executing concurrently and trying to access a sharable resource at the same time, the system should create an ordering in their execution so that they should not create any anomaly in the value stored at the sharable resource.</a:t>
            </a:r>
          </a:p>
        </p:txBody>
      </p:sp>
      <p:sp>
        <p:nvSpPr>
          <p:cNvPr id="4" name="Rectangle 3">
            <a:extLst>
              <a:ext uri="{FF2B5EF4-FFF2-40B4-BE49-F238E27FC236}">
                <a16:creationId xmlns:a16="http://schemas.microsoft.com/office/drawing/2014/main" id="{9DAB62A6-A222-4096-BA44-78C65F8841A0}"/>
              </a:ext>
            </a:extLst>
          </p:cNvPr>
          <p:cNvSpPr/>
          <p:nvPr/>
        </p:nvSpPr>
        <p:spPr>
          <a:xfrm>
            <a:off x="1271586" y="4266431"/>
            <a:ext cx="7658101" cy="873572"/>
          </a:xfrm>
          <a:prstGeom prst="rect">
            <a:avLst/>
          </a:prstGeom>
        </p:spPr>
        <p:txBody>
          <a:bodyPr wrap="square">
            <a:spAutoFit/>
          </a:bodyPr>
          <a:lstStyle/>
          <a:p>
            <a:pPr algn="just">
              <a:lnSpc>
                <a:spcPct val="150000"/>
              </a:lnSpc>
            </a:pPr>
            <a:r>
              <a:rPr lang="en-IN" b="1" dirty="0">
                <a:solidFill>
                  <a:srgbClr val="FF0000"/>
                </a:solidFill>
                <a:latin typeface="Times New Roman" panose="02020603050405020304" pitchFamily="18" charset="0"/>
                <a:cs typeface="Times New Roman" panose="02020603050405020304" pitchFamily="18" charset="0"/>
              </a:rPr>
              <a:t>Durability</a:t>
            </a:r>
            <a:r>
              <a:rPr lang="en-IN" b="1" dirty="0">
                <a:latin typeface="Times New Roman" panose="02020603050405020304" pitchFamily="18" charset="0"/>
                <a:cs typeface="Times New Roman" panose="02020603050405020304" pitchFamily="18" charset="0"/>
              </a:rPr>
              <a:t>: It states that once a transaction has been completed the changes it has made should be permanent.</a:t>
            </a:r>
          </a:p>
        </p:txBody>
      </p:sp>
    </p:spTree>
    <p:extLst>
      <p:ext uri="{BB962C8B-B14F-4D97-AF65-F5344CB8AC3E}">
        <p14:creationId xmlns:p14="http://schemas.microsoft.com/office/powerpoint/2010/main" val="179605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67E3C1-9033-5398-67CF-74BF9715BA2A}"/>
              </a:ext>
            </a:extLst>
          </p:cNvPr>
          <p:cNvSpPr txBox="1"/>
          <p:nvPr/>
        </p:nvSpPr>
        <p:spPr>
          <a:xfrm>
            <a:off x="1239854" y="1359622"/>
            <a:ext cx="7588919" cy="3787383"/>
          </a:xfrm>
          <a:prstGeom prst="rect">
            <a:avLst/>
          </a:prstGeom>
          <a:noFill/>
        </p:spPr>
        <p:txBody>
          <a:bodyPr wrap="square">
            <a:spAutoFit/>
          </a:bodyPr>
          <a:lstStyle/>
          <a:p>
            <a:pPr algn="just">
              <a:lnSpc>
                <a:spcPct val="150000"/>
              </a:lnSpc>
            </a:pPr>
            <a:r>
              <a:rPr lang="en-IN"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 Consistency: </a:t>
            </a: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Once the transaction is executed, it should move from one consistent state to another. A transaction should be consistency preserving, meaning that if it is completely executed from beginning to end without interference from other transactions, it should take the database from one consistent state to another. The integrity constraints are maintained so that the database is consistent before and after the transaction. The execution of a transaction will leave a database in either its prior stable state or a new stable state. The transaction is used to transform the database from one consistent state to another consistent state.</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9512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DEFF02-0ED7-30F1-7335-91FFAA0AA290}"/>
              </a:ext>
            </a:extLst>
          </p:cNvPr>
          <p:cNvSpPr txBox="1"/>
          <p:nvPr/>
        </p:nvSpPr>
        <p:spPr>
          <a:xfrm>
            <a:off x="1147813" y="944281"/>
            <a:ext cx="7955280" cy="4939814"/>
          </a:xfrm>
          <a:prstGeom prst="rect">
            <a:avLst/>
          </a:prstGeom>
          <a:noFill/>
        </p:spPr>
        <p:txBody>
          <a:bodyPr wrap="square">
            <a:spAutoFit/>
          </a:bodyPr>
          <a:lstStyle/>
          <a:p>
            <a:pPr algn="just">
              <a:lnSpc>
                <a:spcPct val="150000"/>
              </a:lnSpc>
            </a:pPr>
            <a:r>
              <a:rPr lang="en-IN" sz="157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For example The total amount must be maintained before or after the transaction.</a:t>
            </a:r>
            <a:endParaRPr lang="en-IN" sz="1575"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57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Total before T occurs = 1000+300=1300  </a:t>
            </a:r>
            <a:endParaRPr lang="en-IN" sz="1575"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57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Total after T occurs= 2000+400=2400  </a:t>
            </a:r>
            <a:endParaRPr lang="en-IN" sz="1575"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57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Therefore, the database is consistent. In the case when T1 is completed but T2 fails, then inconsistency will occur.</a:t>
            </a:r>
            <a:endParaRPr lang="en-IN" sz="1575"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57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1.read(A)	          2.A := A – 50	          3.write(A)	          4.read(B)	          5.B := B + 50	          6.write(B)</a:t>
            </a:r>
            <a:endParaRPr lang="en-IN" sz="1575"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57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Consistency requirement in the above example: The sum of A and B is unchanged by the execution of the transaction In general, consistency requirements include Explicitly specified integrity constraints such as primary keys and foreign keys Implicit integrity constraints </a:t>
            </a:r>
            <a:endParaRPr lang="en-IN" sz="1575" dirty="0">
              <a:latin typeface="Calibri" panose="020F0502020204030204" pitchFamily="34" charset="0"/>
              <a:ea typeface="Times New Roman" panose="02020603050405020304" pitchFamily="18" charset="0"/>
              <a:cs typeface="Times New Roman" panose="02020603050405020304" pitchFamily="18" charset="0"/>
            </a:endParaRPr>
          </a:p>
          <a:p>
            <a:pPr algn="just"/>
            <a:r>
              <a:rPr lang="en-IN" sz="1575" dirty="0">
                <a:solidFill>
                  <a:srgbClr val="000000"/>
                </a:solidFill>
                <a:latin typeface="Times New Roman" panose="02020603050405020304" pitchFamily="18" charset="0"/>
                <a:ea typeface="Times New Roman" panose="02020603050405020304" pitchFamily="18" charset="0"/>
              </a:rPr>
              <a:t>e.g., the sum of balances of all accounts, minus the sum of loan amounts must equal the value of cash-in-hand A transaction, when starting to execute, must see a consistent database. During transaction execution, the database may be temporarily inconsistent. When the transaction completes successfully the database must be consistent. Erroneous transaction logic can lead to inconsistency.</a:t>
            </a:r>
            <a:endParaRPr lang="en-IN" sz="1575" dirty="0"/>
          </a:p>
        </p:txBody>
      </p:sp>
    </p:spTree>
    <p:extLst>
      <p:ext uri="{BB962C8B-B14F-4D97-AF65-F5344CB8AC3E}">
        <p14:creationId xmlns:p14="http://schemas.microsoft.com/office/powerpoint/2010/main" val="3888296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91E6D6-41FD-4E9F-8EC6-851DDAAF9014}"/>
              </a:ext>
            </a:extLst>
          </p:cNvPr>
          <p:cNvSpPr/>
          <p:nvPr/>
        </p:nvSpPr>
        <p:spPr>
          <a:xfrm>
            <a:off x="1214438" y="857250"/>
            <a:ext cx="7715250" cy="5173852"/>
          </a:xfrm>
          <a:prstGeom prst="rect">
            <a:avLst/>
          </a:prstGeom>
        </p:spPr>
        <p:txBody>
          <a:bodyPr wrap="square">
            <a:spAutoFit/>
          </a:bodyPr>
          <a:lstStyle/>
          <a:p>
            <a:pPr>
              <a:lnSpc>
                <a:spcPct val="150000"/>
              </a:lnSpc>
            </a:pPr>
            <a:r>
              <a:rPr lang="en-IN" sz="2100" b="1" dirty="0">
                <a:solidFill>
                  <a:srgbClr val="FF0000"/>
                </a:solidFill>
              </a:rPr>
              <a:t>Transaction States</a:t>
            </a:r>
          </a:p>
          <a:p>
            <a:pPr>
              <a:lnSpc>
                <a:spcPct val="150000"/>
              </a:lnSpc>
            </a:pPr>
            <a:r>
              <a:rPr lang="en-IN" dirty="0"/>
              <a:t>There are the following six states in which a transaction may exist:</a:t>
            </a:r>
          </a:p>
          <a:p>
            <a:pPr>
              <a:lnSpc>
                <a:spcPct val="150000"/>
              </a:lnSpc>
            </a:pPr>
            <a:r>
              <a:rPr lang="en-IN" b="1" dirty="0">
                <a:solidFill>
                  <a:srgbClr val="FF0000"/>
                </a:solidFill>
              </a:rPr>
              <a:t>Active</a:t>
            </a:r>
            <a:r>
              <a:rPr lang="en-IN" dirty="0"/>
              <a:t>: The initial state when the transaction has just started execution.</a:t>
            </a:r>
          </a:p>
          <a:p>
            <a:pPr>
              <a:lnSpc>
                <a:spcPct val="150000"/>
              </a:lnSpc>
            </a:pPr>
            <a:r>
              <a:rPr lang="en-IN" b="1" dirty="0">
                <a:solidFill>
                  <a:srgbClr val="FF0000"/>
                </a:solidFill>
              </a:rPr>
              <a:t>Partially Committed</a:t>
            </a:r>
            <a:r>
              <a:rPr lang="en-IN" dirty="0"/>
              <a:t>: At any given point of time if the transaction is executing properly, then it is going towards it COMMIT POINT. The values generated during the execution are all stored in volatile storage.</a:t>
            </a:r>
          </a:p>
          <a:p>
            <a:pPr>
              <a:lnSpc>
                <a:spcPct val="150000"/>
              </a:lnSpc>
            </a:pPr>
            <a:r>
              <a:rPr lang="en-IN" sz="2100" b="1" dirty="0">
                <a:solidFill>
                  <a:srgbClr val="FF0000"/>
                </a:solidFill>
              </a:rPr>
              <a:t>Failed</a:t>
            </a:r>
            <a:r>
              <a:rPr lang="en-IN" dirty="0"/>
              <a:t>: If the transaction fails for some reason. The temporary values are no longer required, and the transaction is set to ROLLBACK. It means that any change made to the database by this transaction up to the point of the failure must be undone. If the failed transaction has withdrawn Rs. 100/- from account A, then the ROLLBACK operation should add Rs 100/- to account A.</a:t>
            </a:r>
          </a:p>
          <a:p>
            <a:pPr>
              <a:lnSpc>
                <a:spcPct val="150000"/>
              </a:lnSpc>
            </a:pPr>
            <a:endParaRPr lang="en-IN" dirty="0"/>
          </a:p>
        </p:txBody>
      </p:sp>
    </p:spTree>
    <p:extLst>
      <p:ext uri="{BB962C8B-B14F-4D97-AF65-F5344CB8AC3E}">
        <p14:creationId xmlns:p14="http://schemas.microsoft.com/office/powerpoint/2010/main" val="9119053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6084688-FABB-4CF0-9ADB-61A01127C9A6}"/>
              </a:ext>
            </a:extLst>
          </p:cNvPr>
          <p:cNvSpPr/>
          <p:nvPr/>
        </p:nvSpPr>
        <p:spPr>
          <a:xfrm>
            <a:off x="1214437" y="1376936"/>
            <a:ext cx="7650956" cy="3165610"/>
          </a:xfrm>
          <a:prstGeom prst="rect">
            <a:avLst/>
          </a:prstGeom>
        </p:spPr>
        <p:txBody>
          <a:bodyPr wrap="square">
            <a:spAutoFit/>
          </a:bodyPr>
          <a:lstStyle/>
          <a:p>
            <a:pPr>
              <a:lnSpc>
                <a:spcPct val="150000"/>
              </a:lnSpc>
            </a:pPr>
            <a:r>
              <a:rPr lang="en-IN" sz="2100" b="1" dirty="0">
                <a:solidFill>
                  <a:srgbClr val="FF0000"/>
                </a:solidFill>
              </a:rPr>
              <a:t>Aborted</a:t>
            </a:r>
            <a:r>
              <a:rPr lang="en-IN" dirty="0"/>
              <a:t>: When the ROLLBACK operation is over, the database reaches the BFIM. The transaction is now said to have been aborted.</a:t>
            </a:r>
          </a:p>
          <a:p>
            <a:pPr>
              <a:lnSpc>
                <a:spcPct val="150000"/>
              </a:lnSpc>
            </a:pPr>
            <a:r>
              <a:rPr lang="en-IN" sz="2100" b="1" dirty="0">
                <a:solidFill>
                  <a:srgbClr val="FF0000"/>
                </a:solidFill>
              </a:rPr>
              <a:t>Committed</a:t>
            </a:r>
            <a:r>
              <a:rPr lang="en-IN" dirty="0"/>
              <a:t>: If no failure occurs then the transaction reaches the COMMIT POINT. All the temporary values are written to the stable storage and the transaction is said to have been committed.</a:t>
            </a:r>
          </a:p>
          <a:p>
            <a:pPr>
              <a:lnSpc>
                <a:spcPct val="150000"/>
              </a:lnSpc>
            </a:pPr>
            <a:r>
              <a:rPr lang="en-IN" sz="2100" b="1" dirty="0">
                <a:solidFill>
                  <a:srgbClr val="FF0000"/>
                </a:solidFill>
              </a:rPr>
              <a:t>Terminated</a:t>
            </a:r>
            <a:r>
              <a:rPr lang="en-IN" dirty="0"/>
              <a:t>: Either committed or aborted, the transaction finally reaches this state.</a:t>
            </a:r>
          </a:p>
        </p:txBody>
      </p:sp>
    </p:spTree>
    <p:extLst>
      <p:ext uri="{BB962C8B-B14F-4D97-AF65-F5344CB8AC3E}">
        <p14:creationId xmlns:p14="http://schemas.microsoft.com/office/powerpoint/2010/main" val="2948563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5BF5BDF-BFA8-491B-A104-52DA211DD2EE}"/>
              </a:ext>
            </a:extLst>
          </p:cNvPr>
          <p:cNvSpPr/>
          <p:nvPr/>
        </p:nvSpPr>
        <p:spPr>
          <a:xfrm>
            <a:off x="1193006" y="1436408"/>
            <a:ext cx="6972300" cy="323165"/>
          </a:xfrm>
          <a:prstGeom prst="rect">
            <a:avLst/>
          </a:prstGeom>
        </p:spPr>
        <p:txBody>
          <a:bodyPr wrap="square">
            <a:spAutoFit/>
          </a:bodyPr>
          <a:lstStyle/>
          <a:p>
            <a:r>
              <a:rPr lang="en-IN" sz="1500" b="1" dirty="0"/>
              <a:t>The whole process can be described using the following diagram:</a:t>
            </a:r>
          </a:p>
        </p:txBody>
      </p:sp>
      <p:pic>
        <p:nvPicPr>
          <p:cNvPr id="1026" name="Picture 2">
            <a:extLst>
              <a:ext uri="{FF2B5EF4-FFF2-40B4-BE49-F238E27FC236}">
                <a16:creationId xmlns:a16="http://schemas.microsoft.com/office/drawing/2014/main" id="{2F81C614-DAFE-495F-BA11-2B0AFF2F45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2975" y="2343150"/>
            <a:ext cx="7928246" cy="2521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4966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D34908B-F076-4A8C-979F-2F627796BE88}"/>
              </a:ext>
            </a:extLst>
          </p:cNvPr>
          <p:cNvSpPr/>
          <p:nvPr/>
        </p:nvSpPr>
        <p:spPr>
          <a:xfrm>
            <a:off x="1150144" y="1190617"/>
            <a:ext cx="7765256" cy="3139321"/>
          </a:xfrm>
          <a:prstGeom prst="rect">
            <a:avLst/>
          </a:prstGeom>
        </p:spPr>
        <p:txBody>
          <a:bodyPr wrap="square">
            <a:spAutoFit/>
          </a:bodyPr>
          <a:lstStyle/>
          <a:p>
            <a:pPr algn="just"/>
            <a:r>
              <a:rPr lang="en-US" b="1" dirty="0">
                <a:solidFill>
                  <a:srgbClr val="FF0000"/>
                </a:solidFill>
                <a:latin typeface="Times New Roman" panose="02020603050405020304" pitchFamily="18" charset="0"/>
                <a:cs typeface="Times New Roman" panose="02020603050405020304" pitchFamily="18" charset="0"/>
              </a:rPr>
              <a:t>What is a Schedule?</a:t>
            </a:r>
          </a:p>
          <a:p>
            <a:pPr algn="just"/>
            <a:r>
              <a:rPr lang="en-US" dirty="0">
                <a:latin typeface="Times New Roman" panose="02020603050405020304" pitchFamily="18" charset="0"/>
                <a:cs typeface="Times New Roman" panose="02020603050405020304" pitchFamily="18" charset="0"/>
              </a:rPr>
              <a:t>A Schedule is a process creating a single group of the multiple parallel transactions and executing them one by one. It should preserve the order in which the instructions appear in each transaction. If two transactions are executed at the same time, the result of one transaction may affect the output of other.</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Example</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Initial Product Quantity is 10</a:t>
            </a:r>
          </a:p>
          <a:p>
            <a:pPr algn="just"/>
            <a:r>
              <a:rPr lang="en-US" dirty="0">
                <a:latin typeface="Times New Roman" panose="02020603050405020304" pitchFamily="18" charset="0"/>
                <a:cs typeface="Times New Roman" panose="02020603050405020304" pitchFamily="18" charset="0"/>
              </a:rPr>
              <a:t>Transaction 1: Update Product Quantity to 50</a:t>
            </a:r>
          </a:p>
          <a:p>
            <a:pPr algn="just"/>
            <a:r>
              <a:rPr lang="en-US" dirty="0">
                <a:latin typeface="Times New Roman" panose="02020603050405020304" pitchFamily="18" charset="0"/>
                <a:cs typeface="Times New Roman" panose="02020603050405020304" pitchFamily="18" charset="0"/>
              </a:rPr>
              <a:t>Transaction 2: Read Product Quantity</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7151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4E580B-1D54-26B0-A374-08941E20DA7D}"/>
              </a:ext>
            </a:extLst>
          </p:cNvPr>
          <p:cNvSpPr txBox="1"/>
          <p:nvPr/>
        </p:nvSpPr>
        <p:spPr>
          <a:xfrm>
            <a:off x="1355357" y="1182476"/>
            <a:ext cx="7581700" cy="4824398"/>
          </a:xfrm>
          <a:prstGeom prst="rect">
            <a:avLst/>
          </a:prstGeom>
          <a:noFill/>
        </p:spPr>
        <p:txBody>
          <a:bodyPr wrap="square">
            <a:spAutoFit/>
          </a:bodyPr>
          <a:lstStyle/>
          <a:p>
            <a:pPr algn="just">
              <a:lnSpc>
                <a:spcPct val="150000"/>
              </a:lnSpc>
            </a:pPr>
            <a:r>
              <a:rPr lang="en-IN" sz="15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Schedule: </a:t>
            </a:r>
            <a:r>
              <a:rPr lang="en-IN"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 series of operations from one transaction to another transaction is known as schedule. It is used to preserve the order of the operation in each of individual transaction.</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Different Types of Schedules:</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lvl="3" algn="just">
              <a:lnSpc>
                <a:spcPct val="150000"/>
              </a:lnSpc>
            </a:pPr>
            <a:r>
              <a:rPr lang="en-IN"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Serial Schedule</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lvl="3" algn="just">
              <a:lnSpc>
                <a:spcPct val="150000"/>
              </a:lnSpc>
            </a:pPr>
            <a:r>
              <a:rPr lang="en-IN"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Non-serial Schedule</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lvl="3" algn="just">
              <a:lnSpc>
                <a:spcPct val="150000"/>
              </a:lnSpc>
            </a:pPr>
            <a:r>
              <a:rPr lang="en-IN"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 Serializable schedule</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marL="1928813" lvl="5" indent="-214313" algn="just">
              <a:lnSpc>
                <a:spcPct val="150000"/>
              </a:lnSpc>
              <a:buFont typeface="Symbol" panose="05050102010706020507" pitchFamily="18" charset="2"/>
              <a:buChar char=""/>
            </a:pPr>
            <a:r>
              <a:rPr lang="en-IN"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Conflict Serializability</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marL="1928813" lvl="5" indent="-214313" algn="just">
              <a:lnSpc>
                <a:spcPct val="150000"/>
              </a:lnSpc>
              <a:buFont typeface="Symbol" panose="05050102010706020507" pitchFamily="18" charset="2"/>
              <a:buChar char=""/>
            </a:pPr>
            <a:r>
              <a:rPr lang="en-IN"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View Serializability</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lvl="3" algn="just">
              <a:lnSpc>
                <a:spcPct val="150000"/>
              </a:lnSpc>
            </a:pPr>
            <a:r>
              <a:rPr lang="en-IN"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ii. Non-Serializable Schedules</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marL="1971675" lvl="5" indent="-257175" algn="just">
              <a:lnSpc>
                <a:spcPct val="150000"/>
              </a:lnSpc>
              <a:buFont typeface="Wingdings" panose="05000000000000000000" pitchFamily="2" charset="2"/>
              <a:buChar char=""/>
            </a:pPr>
            <a:r>
              <a:rPr lang="en-IN"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Recoverable Schedules</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marL="2571750" lvl="7" indent="-171450" algn="just">
              <a:lnSpc>
                <a:spcPct val="150000"/>
              </a:lnSpc>
              <a:buFont typeface="Symbol" panose="05050102010706020507" pitchFamily="18" charset="2"/>
              <a:buChar char=""/>
            </a:pPr>
            <a:r>
              <a:rPr lang="en-IN"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Cascading Schedule</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marL="2571750" lvl="7" indent="-171450" algn="just">
              <a:lnSpc>
                <a:spcPct val="150000"/>
              </a:lnSpc>
              <a:buFont typeface="Symbol" panose="05050102010706020507" pitchFamily="18" charset="2"/>
              <a:buChar char=""/>
            </a:pPr>
            <a:r>
              <a:rPr lang="en-IN"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Cascadeless Schedule</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marL="2571750" lvl="7" indent="-171450" algn="just">
              <a:lnSpc>
                <a:spcPct val="150000"/>
              </a:lnSpc>
              <a:buFont typeface="Symbol" panose="05050102010706020507" pitchFamily="18" charset="2"/>
              <a:buChar char=""/>
            </a:pPr>
            <a:r>
              <a:rPr lang="en-IN"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Strict Schedule</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marL="1971675" lvl="5" indent="-257175">
              <a:buFont typeface="Wingdings" panose="05000000000000000000" pitchFamily="2" charset="2"/>
              <a:buChar char="Ø"/>
            </a:pPr>
            <a:r>
              <a:rPr lang="en-IN" sz="1500" dirty="0">
                <a:solidFill>
                  <a:srgbClr val="000000"/>
                </a:solidFill>
                <a:latin typeface="Times New Roman" panose="02020603050405020304" pitchFamily="18" charset="0"/>
                <a:ea typeface="Times New Roman" panose="02020603050405020304" pitchFamily="18" charset="0"/>
              </a:rPr>
              <a:t>Non-Recoverable Schedules or Irrecoverable Schedules</a:t>
            </a:r>
            <a:endParaRPr lang="en-IN" sz="1500" dirty="0"/>
          </a:p>
        </p:txBody>
      </p:sp>
    </p:spTree>
    <p:extLst>
      <p:ext uri="{BB962C8B-B14F-4D97-AF65-F5344CB8AC3E}">
        <p14:creationId xmlns:p14="http://schemas.microsoft.com/office/powerpoint/2010/main" val="362881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79EDD0-A3F4-B969-10EC-2B2E98404AF0}"/>
              </a:ext>
            </a:extLst>
          </p:cNvPr>
          <p:cNvPicPr>
            <a:picLocks noChangeAspect="1"/>
          </p:cNvPicPr>
          <p:nvPr/>
        </p:nvPicPr>
        <p:blipFill>
          <a:blip r:embed="rId2"/>
          <a:srcRect/>
          <a:stretch>
            <a:fillRect/>
          </a:stretch>
        </p:blipFill>
        <p:spPr bwMode="auto">
          <a:xfrm>
            <a:off x="57751" y="886124"/>
            <a:ext cx="9086249" cy="5103796"/>
          </a:xfrm>
          <a:prstGeom prst="rect">
            <a:avLst/>
          </a:prstGeom>
          <a:noFill/>
          <a:ln w="9525">
            <a:noFill/>
            <a:miter lim="800000"/>
            <a:headEnd/>
            <a:tailEnd/>
          </a:ln>
        </p:spPr>
      </p:pic>
    </p:spTree>
    <p:extLst>
      <p:ext uri="{BB962C8B-B14F-4D97-AF65-F5344CB8AC3E}">
        <p14:creationId xmlns:p14="http://schemas.microsoft.com/office/powerpoint/2010/main" val="4222860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4938F91-4886-6403-8714-F5590440ABD7}"/>
              </a:ext>
            </a:extLst>
          </p:cNvPr>
          <p:cNvSpPr txBox="1"/>
          <p:nvPr/>
        </p:nvSpPr>
        <p:spPr>
          <a:xfrm>
            <a:off x="1283167" y="1078084"/>
            <a:ext cx="7365131" cy="3787383"/>
          </a:xfrm>
          <a:prstGeom prst="rect">
            <a:avLst/>
          </a:prstGeom>
          <a:noFill/>
        </p:spPr>
        <p:txBody>
          <a:bodyPr wrap="square">
            <a:spAutoFit/>
          </a:bodyPr>
          <a:lstStyle/>
          <a:p>
            <a:pPr algn="just">
              <a:lnSpc>
                <a:spcPct val="150000"/>
              </a:lnSpc>
            </a:pPr>
            <a:r>
              <a:rPr lang="en-IN"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 Serial Schedule</a:t>
            </a: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The serial schedule is a type of schedule where one transaction is executed completely before starting another transaction. All the transactions execute serially one after the other. When one transaction executes, no other transaction is allowed to execute. </a:t>
            </a:r>
            <a:endParaRPr lang="en-IN"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For example: Suppose there are two transactions T1 and T2 which have some operations. If it has no interleaving of operations, then there are the following two possible outcomes: Execute all the operations of T1 which was followed by all the operations of T2. Execute all the operations of T2 which was followed by all the operations of T1.</a:t>
            </a:r>
            <a:endParaRPr lang="en-IN"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13351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FF551E9-3AD6-2F04-9310-B6795B79044E}"/>
              </a:ext>
            </a:extLst>
          </p:cNvPr>
          <p:cNvSpPr txBox="1"/>
          <p:nvPr/>
        </p:nvSpPr>
        <p:spPr>
          <a:xfrm>
            <a:off x="1275949" y="961371"/>
            <a:ext cx="7646670" cy="4618380"/>
          </a:xfrm>
          <a:prstGeom prst="rect">
            <a:avLst/>
          </a:prstGeom>
          <a:noFill/>
        </p:spPr>
        <p:txBody>
          <a:bodyPr wrap="square">
            <a:spAutoFit/>
          </a:bodyPr>
          <a:lstStyle/>
          <a:p>
            <a:pPr algn="just">
              <a:lnSpc>
                <a:spcPct val="150000"/>
              </a:lnSpc>
            </a:pPr>
            <a:r>
              <a:rPr lang="en-IN"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 Non-serial Schedule</a:t>
            </a:r>
            <a:endParaRPr lang="en-IN"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This is a type of Scheduling where the operations of multiple transactions are interleaved. If the interleaving of operations is allowed, then there will be a non-serial schedule. It contains many possible orders in which the system can execute the individual operations of the transactions. This might lead to a rise in the concurrency problem. The transactions are executed in a non-serial manner, keeping the end result correct and the same as the serial schedule. In non-serial schedules, Multiple transactions execute concurrently.  Operations of all the transactions are interleaved or mixed with each other.</a:t>
            </a:r>
            <a:endParaRPr lang="en-IN"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Characteristics: Non-serial schedules are NOT always, Consistent, Recoverable ,Cascadeless, Strict</a:t>
            </a:r>
            <a:endParaRPr lang="en-IN"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585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52B719-6664-7156-00B0-4B76FD47B5B8}"/>
              </a:ext>
            </a:extLst>
          </p:cNvPr>
          <p:cNvSpPr txBox="1"/>
          <p:nvPr/>
        </p:nvSpPr>
        <p:spPr>
          <a:xfrm>
            <a:off x="1182102" y="1069069"/>
            <a:ext cx="7711641" cy="2540888"/>
          </a:xfrm>
          <a:prstGeom prst="rect">
            <a:avLst/>
          </a:prstGeom>
          <a:noFill/>
        </p:spPr>
        <p:txBody>
          <a:bodyPr wrap="square">
            <a:spAutoFit/>
          </a:bodyPr>
          <a:lstStyle/>
          <a:p>
            <a:pPr algn="just">
              <a:lnSpc>
                <a:spcPct val="150000"/>
              </a:lnSpc>
            </a:pPr>
            <a:r>
              <a:rPr lang="en-IN"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Serializable: </a:t>
            </a: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If a given non-serial schedule of ‘n’ transactions is equivalent to some serial schedule of ‘n’ transactions, it is called a serializable schedule. It is mainly used in Non-Serial scheduling to verify whether the scheduling will lead to any inconsistency or not. A </a:t>
            </a:r>
            <a:r>
              <a:rPr lang="en-IN"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nonserial</a:t>
            </a: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schedule will be serializable if its result is equal to the result of its transactions executed serially. A serializable schedule helps in improving both resource utilization and CPU throughput. </a:t>
            </a:r>
            <a:endParaRPr lang="en-IN"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97754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02B021C7-1609-3DBA-3171-25E327F6E8A6}"/>
              </a:ext>
            </a:extLst>
          </p:cNvPr>
          <p:cNvGraphicFramePr>
            <a:graphicFrameLocks noGrp="1"/>
          </p:cNvGraphicFramePr>
          <p:nvPr>
            <p:extLst>
              <p:ext uri="{D42A27DB-BD31-4B8C-83A1-F6EECF244321}">
                <p14:modId xmlns:p14="http://schemas.microsoft.com/office/powerpoint/2010/main" val="622839837"/>
              </p:ext>
            </p:extLst>
          </p:nvPr>
        </p:nvGraphicFramePr>
        <p:xfrm>
          <a:off x="1400180" y="1805372"/>
          <a:ext cx="7559946" cy="3591306"/>
        </p:xfrm>
        <a:graphic>
          <a:graphicData uri="http://schemas.openxmlformats.org/drawingml/2006/table">
            <a:tbl>
              <a:tblPr firstRow="1" firstCol="1" bandRow="1">
                <a:tableStyleId>{5C22544A-7EE6-4342-B048-85BDC9FD1C3A}</a:tableStyleId>
              </a:tblPr>
              <a:tblGrid>
                <a:gridCol w="3847681">
                  <a:extLst>
                    <a:ext uri="{9D8B030D-6E8A-4147-A177-3AD203B41FA5}">
                      <a16:colId xmlns:a16="http://schemas.microsoft.com/office/drawing/2014/main" val="2127878820"/>
                    </a:ext>
                  </a:extLst>
                </a:gridCol>
                <a:gridCol w="3712265">
                  <a:extLst>
                    <a:ext uri="{9D8B030D-6E8A-4147-A177-3AD203B41FA5}">
                      <a16:colId xmlns:a16="http://schemas.microsoft.com/office/drawing/2014/main" val="3767478595"/>
                    </a:ext>
                  </a:extLst>
                </a:gridCol>
              </a:tblGrid>
              <a:tr h="332042">
                <a:tc>
                  <a:txBody>
                    <a:bodyPr/>
                    <a:lstStyle/>
                    <a:p>
                      <a:pPr marL="0" marR="0" algn="just">
                        <a:lnSpc>
                          <a:spcPct val="150000"/>
                        </a:lnSpc>
                        <a:spcBef>
                          <a:spcPts val="0"/>
                        </a:spcBef>
                        <a:spcAft>
                          <a:spcPts val="0"/>
                        </a:spcAft>
                      </a:pPr>
                      <a:r>
                        <a:rPr lang="en-IN" sz="1700" dirty="0">
                          <a:effectLst/>
                          <a:latin typeface="Times New Roman" panose="02020603050405020304" pitchFamily="18" charset="0"/>
                          <a:cs typeface="Times New Roman" panose="02020603050405020304" pitchFamily="18" charset="0"/>
                        </a:rPr>
                        <a:t>Serial Schedules</a:t>
                      </a:r>
                      <a:endParaRPr lang="en-IN" sz="1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tc>
                  <a:txBody>
                    <a:bodyPr/>
                    <a:lstStyle/>
                    <a:p>
                      <a:pPr marL="0" marR="0" algn="just">
                        <a:lnSpc>
                          <a:spcPct val="150000"/>
                        </a:lnSpc>
                        <a:spcBef>
                          <a:spcPts val="0"/>
                        </a:spcBef>
                        <a:spcAft>
                          <a:spcPts val="0"/>
                        </a:spcAft>
                      </a:pPr>
                      <a:r>
                        <a:rPr lang="en-IN" sz="1700">
                          <a:effectLst/>
                          <a:latin typeface="Times New Roman" panose="02020603050405020304" pitchFamily="18" charset="0"/>
                          <a:cs typeface="Times New Roman" panose="02020603050405020304" pitchFamily="18" charset="0"/>
                        </a:rPr>
                        <a:t>Serializable Schedules</a:t>
                      </a:r>
                      <a:endParaRPr lang="en-IN" sz="1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extLst>
                  <a:ext uri="{0D108BD9-81ED-4DB2-BD59-A6C34878D82A}">
                    <a16:rowId xmlns:a16="http://schemas.microsoft.com/office/drawing/2014/main" val="1079688918"/>
                  </a:ext>
                </a:extLst>
              </a:tr>
              <a:tr h="1086422">
                <a:tc>
                  <a:txBody>
                    <a:bodyPr/>
                    <a:lstStyle/>
                    <a:p>
                      <a:pPr marL="0" marR="0" algn="just">
                        <a:lnSpc>
                          <a:spcPct val="150000"/>
                        </a:lnSpc>
                        <a:spcBef>
                          <a:spcPts val="0"/>
                        </a:spcBef>
                        <a:spcAft>
                          <a:spcPts val="0"/>
                        </a:spcAft>
                      </a:pPr>
                      <a:r>
                        <a:rPr lang="en-IN" sz="1700" dirty="0">
                          <a:effectLst/>
                          <a:latin typeface="Times New Roman" panose="02020603050405020304" pitchFamily="18" charset="0"/>
                          <a:cs typeface="Times New Roman" panose="02020603050405020304" pitchFamily="18" charset="0"/>
                        </a:rPr>
                        <a:t>No concurrency is allowed. Thus, all the transactions necessarily execute serially one after the other.</a:t>
                      </a:r>
                      <a:endParaRPr lang="en-IN" sz="1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tc>
                  <a:txBody>
                    <a:bodyPr/>
                    <a:lstStyle/>
                    <a:p>
                      <a:pPr marL="0" marR="0" algn="just">
                        <a:lnSpc>
                          <a:spcPct val="150000"/>
                        </a:lnSpc>
                        <a:spcBef>
                          <a:spcPts val="0"/>
                        </a:spcBef>
                        <a:spcAft>
                          <a:spcPts val="0"/>
                        </a:spcAft>
                      </a:pPr>
                      <a:r>
                        <a:rPr lang="en-IN" sz="1700">
                          <a:effectLst/>
                          <a:latin typeface="Times New Roman" panose="02020603050405020304" pitchFamily="18" charset="0"/>
                          <a:cs typeface="Times New Roman" panose="02020603050405020304" pitchFamily="18" charset="0"/>
                        </a:rPr>
                        <a:t>Concurrency is allowed. Thus, multiple transactions can execute concurrently.                                                                                                                  </a:t>
                      </a:r>
                    </a:p>
                    <a:p>
                      <a:pPr marL="0" marR="0" algn="just">
                        <a:lnSpc>
                          <a:spcPct val="150000"/>
                        </a:lnSpc>
                        <a:spcBef>
                          <a:spcPts val="0"/>
                        </a:spcBef>
                        <a:spcAft>
                          <a:spcPts val="0"/>
                        </a:spcAft>
                      </a:pPr>
                      <a:r>
                        <a:rPr lang="en-IN" sz="1700">
                          <a:effectLst/>
                          <a:latin typeface="Times New Roman" panose="02020603050405020304" pitchFamily="18" charset="0"/>
                          <a:cs typeface="Times New Roman" panose="02020603050405020304" pitchFamily="18" charset="0"/>
                        </a:rPr>
                        <a:t> </a:t>
                      </a:r>
                      <a:endParaRPr lang="en-IN" sz="1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extLst>
                  <a:ext uri="{0D108BD9-81ED-4DB2-BD59-A6C34878D82A}">
                    <a16:rowId xmlns:a16="http://schemas.microsoft.com/office/drawing/2014/main" val="846865998"/>
                  </a:ext>
                </a:extLst>
              </a:tr>
              <a:tr h="1086422">
                <a:tc>
                  <a:txBody>
                    <a:bodyPr/>
                    <a:lstStyle/>
                    <a:p>
                      <a:pPr marL="0" marR="0" algn="just">
                        <a:lnSpc>
                          <a:spcPct val="150000"/>
                        </a:lnSpc>
                        <a:spcBef>
                          <a:spcPts val="0"/>
                        </a:spcBef>
                        <a:spcAft>
                          <a:spcPts val="0"/>
                        </a:spcAft>
                      </a:pPr>
                      <a:r>
                        <a:rPr lang="en-IN" sz="1700" dirty="0">
                          <a:effectLst/>
                          <a:latin typeface="Times New Roman" panose="02020603050405020304" pitchFamily="18" charset="0"/>
                          <a:cs typeface="Times New Roman" panose="02020603050405020304" pitchFamily="18" charset="0"/>
                        </a:rPr>
                        <a:t>Serial schedules lead to less </a:t>
                      </a:r>
                    </a:p>
                    <a:p>
                      <a:pPr marL="0" marR="0" algn="just">
                        <a:lnSpc>
                          <a:spcPct val="150000"/>
                        </a:lnSpc>
                        <a:spcBef>
                          <a:spcPts val="0"/>
                        </a:spcBef>
                        <a:spcAft>
                          <a:spcPts val="0"/>
                        </a:spcAft>
                      </a:pPr>
                      <a:r>
                        <a:rPr lang="en-IN" sz="1700" dirty="0">
                          <a:effectLst/>
                          <a:latin typeface="Times New Roman" panose="02020603050405020304" pitchFamily="18" charset="0"/>
                          <a:cs typeface="Times New Roman" panose="02020603050405020304" pitchFamily="18" charset="0"/>
                        </a:rPr>
                        <a:t>Resource utilization and CPU throughput.</a:t>
                      </a:r>
                      <a:endParaRPr lang="en-IN" sz="1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tc>
                  <a:txBody>
                    <a:bodyPr/>
                    <a:lstStyle/>
                    <a:p>
                      <a:pPr marL="0" marR="0" algn="just">
                        <a:lnSpc>
                          <a:spcPct val="150000"/>
                        </a:lnSpc>
                        <a:spcBef>
                          <a:spcPts val="0"/>
                        </a:spcBef>
                        <a:spcAft>
                          <a:spcPts val="0"/>
                        </a:spcAft>
                      </a:pPr>
                      <a:r>
                        <a:rPr lang="en-IN" sz="1700" dirty="0">
                          <a:effectLst/>
                          <a:latin typeface="Times New Roman" panose="02020603050405020304" pitchFamily="18" charset="0"/>
                          <a:cs typeface="Times New Roman" panose="02020603050405020304" pitchFamily="18" charset="0"/>
                        </a:rPr>
                        <a:t> Serializable schedules improve both resource utilization and CPU throughput.</a:t>
                      </a:r>
                      <a:endParaRPr lang="en-IN" sz="1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extLst>
                  <a:ext uri="{0D108BD9-81ED-4DB2-BD59-A6C34878D82A}">
                    <a16:rowId xmlns:a16="http://schemas.microsoft.com/office/drawing/2014/main" val="768685730"/>
                  </a:ext>
                </a:extLst>
              </a:tr>
              <a:tr h="1086422">
                <a:tc>
                  <a:txBody>
                    <a:bodyPr/>
                    <a:lstStyle/>
                    <a:p>
                      <a:pPr marL="0" marR="0" algn="just">
                        <a:lnSpc>
                          <a:spcPct val="150000"/>
                        </a:lnSpc>
                        <a:spcBef>
                          <a:spcPts val="0"/>
                        </a:spcBef>
                        <a:spcAft>
                          <a:spcPts val="0"/>
                        </a:spcAft>
                      </a:pPr>
                      <a:r>
                        <a:rPr lang="en-IN" sz="1700" dirty="0">
                          <a:effectLst/>
                          <a:latin typeface="Times New Roman" panose="02020603050405020304" pitchFamily="18" charset="0"/>
                          <a:cs typeface="Times New Roman" panose="02020603050405020304" pitchFamily="18" charset="0"/>
                        </a:rPr>
                        <a:t>Serial Schedules are less efficient as compared to serializable schedules.(due to above reason)	</a:t>
                      </a:r>
                      <a:endParaRPr lang="en-IN" sz="1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tc>
                  <a:txBody>
                    <a:bodyPr/>
                    <a:lstStyle/>
                    <a:p>
                      <a:pPr marL="0" marR="0" algn="just">
                        <a:lnSpc>
                          <a:spcPct val="150000"/>
                        </a:lnSpc>
                        <a:spcBef>
                          <a:spcPts val="0"/>
                        </a:spcBef>
                        <a:spcAft>
                          <a:spcPts val="0"/>
                        </a:spcAft>
                      </a:pPr>
                      <a:r>
                        <a:rPr lang="en-IN" sz="1700" dirty="0">
                          <a:effectLst/>
                          <a:latin typeface="Times New Roman" panose="02020603050405020304" pitchFamily="18" charset="0"/>
                          <a:cs typeface="Times New Roman" panose="02020603050405020304" pitchFamily="18" charset="0"/>
                        </a:rPr>
                        <a:t>Serializable Schedules are always                                                                             better than serial schedules. (due to above reason)                                                                                                             </a:t>
                      </a:r>
                      <a:endParaRPr lang="en-IN" sz="1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extLst>
                  <a:ext uri="{0D108BD9-81ED-4DB2-BD59-A6C34878D82A}">
                    <a16:rowId xmlns:a16="http://schemas.microsoft.com/office/drawing/2014/main" val="1689881473"/>
                  </a:ext>
                </a:extLst>
              </a:tr>
            </a:tbl>
          </a:graphicData>
        </a:graphic>
      </p:graphicFrame>
      <p:sp>
        <p:nvSpPr>
          <p:cNvPr id="6" name="TextBox 5">
            <a:extLst>
              <a:ext uri="{FF2B5EF4-FFF2-40B4-BE49-F238E27FC236}">
                <a16:creationId xmlns:a16="http://schemas.microsoft.com/office/drawing/2014/main" id="{F4A460A4-80CB-F0CA-5A4E-C6814F6DC230}"/>
              </a:ext>
            </a:extLst>
          </p:cNvPr>
          <p:cNvSpPr txBox="1"/>
          <p:nvPr/>
        </p:nvSpPr>
        <p:spPr>
          <a:xfrm>
            <a:off x="1317556" y="857250"/>
            <a:ext cx="5368994" cy="525272"/>
          </a:xfrm>
          <a:prstGeom prst="rect">
            <a:avLst/>
          </a:prstGeom>
          <a:noFill/>
        </p:spPr>
        <p:txBody>
          <a:bodyPr wrap="square">
            <a:spAutoFit/>
          </a:bodyPr>
          <a:lstStyle/>
          <a:p>
            <a:pPr algn="just">
              <a:lnSpc>
                <a:spcPct val="150000"/>
              </a:lnSpc>
            </a:pPr>
            <a:r>
              <a:rPr lang="en-IN" sz="2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Serial Schedules Vs Serializable Schedules</a:t>
            </a:r>
            <a:endParaRPr lang="en-IN"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78652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519266-ED16-5DBD-D662-6806870FEAE7}"/>
              </a:ext>
            </a:extLst>
          </p:cNvPr>
          <p:cNvSpPr txBox="1"/>
          <p:nvPr/>
        </p:nvSpPr>
        <p:spPr>
          <a:xfrm>
            <a:off x="1392099" y="1108215"/>
            <a:ext cx="7404032" cy="4613058"/>
          </a:xfrm>
          <a:prstGeom prst="rect">
            <a:avLst/>
          </a:prstGeom>
          <a:noFill/>
        </p:spPr>
        <p:txBody>
          <a:bodyPr wrap="square">
            <a:spAutoFit/>
          </a:bodyPr>
          <a:lstStyle/>
          <a:p>
            <a:pPr algn="just">
              <a:lnSpc>
                <a:spcPct val="150000"/>
              </a:lnSpc>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Types of Serializability: Serializability is mainly of two types</a:t>
            </a:r>
            <a:endParaRPr lang="en-IN"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Conflict Serializability</a:t>
            </a:r>
            <a:endParaRPr lang="en-IN"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View Serializability</a:t>
            </a:r>
            <a:endParaRPr lang="en-IN"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Conflict Serializability: If a given non-serial schedule can be converted into a serial schedule by swapping its non-conflicting operations, it is called a conflict serializable schedule.</a:t>
            </a:r>
            <a:endParaRPr lang="en-IN"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Conflicting Operations: Two operations are called as conflicting operations if all the following conditions hold true for them </a:t>
            </a:r>
            <a:endParaRPr lang="en-IN" dirty="0">
              <a:latin typeface="Times New Roman" panose="02020603050405020304" pitchFamily="18" charset="0"/>
              <a:ea typeface="Times New Roman" panose="02020603050405020304" pitchFamily="18" charset="0"/>
              <a:cs typeface="Times New Roman" panose="02020603050405020304" pitchFamily="18" charset="0"/>
            </a:endParaRPr>
          </a:p>
          <a:p>
            <a:pPr marL="257175" indent="-257175" algn="just">
              <a:lnSpc>
                <a:spcPct val="150000"/>
              </a:lnSpc>
              <a:buFont typeface="Symbol" panose="05050102010706020507" pitchFamily="18" charset="2"/>
              <a:buChar char=""/>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Both operations belong to different transactions,</a:t>
            </a:r>
            <a:endParaRPr lang="en-IN" dirty="0">
              <a:latin typeface="Times New Roman" panose="02020603050405020304" pitchFamily="18" charset="0"/>
              <a:ea typeface="Times New Roman" panose="02020603050405020304" pitchFamily="18" charset="0"/>
              <a:cs typeface="Times New Roman" panose="02020603050405020304" pitchFamily="18" charset="0"/>
            </a:endParaRPr>
          </a:p>
          <a:p>
            <a:pPr marL="257175" indent="-257175" algn="just">
              <a:lnSpc>
                <a:spcPct val="150000"/>
              </a:lnSpc>
              <a:buFont typeface="Symbol" panose="05050102010706020507" pitchFamily="18" charset="2"/>
              <a:buChar char=""/>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Both operations are on the same data item </a:t>
            </a:r>
            <a:endParaRPr lang="en-IN" dirty="0">
              <a:latin typeface="Times New Roman" panose="02020603050405020304" pitchFamily="18" charset="0"/>
              <a:ea typeface="Times New Roman" panose="02020603050405020304" pitchFamily="18" charset="0"/>
              <a:cs typeface="Times New Roman" panose="02020603050405020304" pitchFamily="18" charset="0"/>
            </a:endParaRPr>
          </a:p>
          <a:p>
            <a:pPr marL="257175" indent="-257175" algn="just">
              <a:lnSpc>
                <a:spcPct val="150000"/>
              </a:lnSpc>
              <a:buFont typeface="Symbol" panose="05050102010706020507" pitchFamily="18" charset="2"/>
              <a:buChar char=""/>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least one of the two operations is a write operation</a:t>
            </a:r>
            <a:endParaRPr lang="en-IN"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51572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G of transactions">
            <a:extLst>
              <a:ext uri="{FF2B5EF4-FFF2-40B4-BE49-F238E27FC236}">
                <a16:creationId xmlns:a16="http://schemas.microsoft.com/office/drawing/2014/main" id="{E9D6B047-F279-74FD-961F-9022FFCBDD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4145" y="993693"/>
            <a:ext cx="6375083" cy="3598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011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10589C-024F-226F-0142-28D0C4217605}"/>
              </a:ext>
            </a:extLst>
          </p:cNvPr>
          <p:cNvSpPr txBox="1"/>
          <p:nvPr/>
        </p:nvSpPr>
        <p:spPr>
          <a:xfrm>
            <a:off x="1198345" y="1231477"/>
            <a:ext cx="7587113" cy="4969694"/>
          </a:xfrm>
          <a:prstGeom prst="rect">
            <a:avLst/>
          </a:prstGeom>
          <a:noFill/>
        </p:spPr>
        <p:txBody>
          <a:bodyPr wrap="square">
            <a:spAutoFit/>
          </a:bodyPr>
          <a:lstStyle/>
          <a:p>
            <a:pPr algn="just">
              <a:lnSpc>
                <a:spcPct val="150000"/>
              </a:lnSpc>
            </a:pPr>
            <a:r>
              <a:rPr lang="en-IN" sz="16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View Serializability</a:t>
            </a:r>
            <a:r>
              <a:rPr lang="en-IN" sz="16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View Equivalent Schedules: Consider two schedules S1 and S2 each consisting of two transactions T1 and T2. Schedules S1 and S2 are called view equivalent if the following three conditions hold true for them.</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Condition-01: For each data item X, if transaction Ti reads X from the database initially in schedule S1, then in schedule S2 also, Ti must perform the initial read of X from the database.</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Thumb Rule: ”Initial readers must be same for all the data items”.</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Condition-02:If transaction Ti reads a data item that has been updated by the transaction </a:t>
            </a:r>
            <a:r>
              <a:rPr lang="en-IN" sz="165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Tj</a:t>
            </a:r>
            <a:r>
              <a:rPr lang="en-IN" sz="16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in schedule S1, then in schedule S2 also, transaction Ti must read the same data item that has been updated by the transaction </a:t>
            </a:r>
            <a:r>
              <a:rPr lang="en-IN" sz="165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Tj</a:t>
            </a:r>
            <a:r>
              <a:rPr lang="en-IN" sz="16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ct val="150000"/>
              </a:lnSpc>
            </a:pPr>
            <a:r>
              <a:rPr lang="en-IN"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Thumb Rule : “Write-read sequence must be same.”.</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33371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F6A289-6F8A-EF0C-9B43-05080BA04BB4}"/>
              </a:ext>
            </a:extLst>
          </p:cNvPr>
          <p:cNvSpPr txBox="1"/>
          <p:nvPr/>
        </p:nvSpPr>
        <p:spPr>
          <a:xfrm>
            <a:off x="1290387" y="1286845"/>
            <a:ext cx="7170219" cy="1709892"/>
          </a:xfrm>
          <a:prstGeom prst="rect">
            <a:avLst/>
          </a:prstGeom>
          <a:noFill/>
        </p:spPr>
        <p:txBody>
          <a:bodyPr wrap="square">
            <a:spAutoFit/>
          </a:bodyPr>
          <a:lstStyle/>
          <a:p>
            <a:pPr algn="just">
              <a:lnSpc>
                <a:spcPct val="150000"/>
              </a:lnSpc>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Condition-03:For each data item X, if X has been updated at last by transaction Ti in schedule S1, then in schedule S2 also, X must be updated at last by transaction Ti.</a:t>
            </a:r>
            <a:endParaRPr lang="en-IN"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Thumb Rule: “Final writers must be same for all the data items”.</a:t>
            </a:r>
            <a:endParaRPr lang="en-IN"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34714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1109CF-6041-BD59-7973-B6262338E7AF}"/>
              </a:ext>
            </a:extLst>
          </p:cNvPr>
          <p:cNvSpPr txBox="1"/>
          <p:nvPr/>
        </p:nvSpPr>
        <p:spPr>
          <a:xfrm>
            <a:off x="1140594" y="919853"/>
            <a:ext cx="7911966" cy="4622099"/>
          </a:xfrm>
          <a:prstGeom prst="rect">
            <a:avLst/>
          </a:prstGeom>
          <a:noFill/>
        </p:spPr>
        <p:txBody>
          <a:bodyPr wrap="square">
            <a:spAutoFit/>
          </a:bodyPr>
          <a:lstStyle/>
          <a:p>
            <a:pPr algn="just">
              <a:lnSpc>
                <a:spcPct val="150000"/>
              </a:lnSpc>
            </a:pPr>
            <a:r>
              <a:rPr lang="en-IN" sz="16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Non-Serializable Schedules: </a:t>
            </a:r>
            <a:r>
              <a:rPr lang="en-IN" sz="16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 non-serializable schedule is not guaranteed to produce the same effect as some serial schedule on any consistent database.</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non-serializable schedule is divided into two types, </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Recoverable Schedule</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Non-recoverable Schedule Or Irrecoverable Schedules</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Recoverable Schedules</a:t>
            </a:r>
            <a:r>
              <a:rPr lang="en-IN" sz="16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 transaction performs a dirty read operation from an uncommitted transaction And its commit operation is delayed till the uncommitted transaction either commits or rollbacks then such a schedule is called as a Recoverable Schedule.</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Types of Recoverable Schedules, A recoverable schedule may be any one of these kinds</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lvl="2" algn="just">
              <a:lnSpc>
                <a:spcPct val="150000"/>
              </a:lnSpc>
            </a:pPr>
            <a:r>
              <a:rPr lang="en-IN" sz="16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Cascading Schedule</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lvl="2" algn="just">
              <a:lnSpc>
                <a:spcPct val="150000"/>
              </a:lnSpc>
            </a:pPr>
            <a:r>
              <a:rPr lang="en-IN" sz="16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Cascadeless Schedule</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lvl="2" algn="just">
              <a:lnSpc>
                <a:spcPct val="150000"/>
              </a:lnSpc>
            </a:pPr>
            <a:r>
              <a:rPr lang="en-IN" sz="16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Strict Schedule</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3664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EE0F0E-9686-3ADA-048B-9E74C3AF3A2F}"/>
              </a:ext>
            </a:extLst>
          </p:cNvPr>
          <p:cNvSpPr txBox="1"/>
          <p:nvPr/>
        </p:nvSpPr>
        <p:spPr>
          <a:xfrm>
            <a:off x="1207068" y="1208413"/>
            <a:ext cx="7744427" cy="3855479"/>
          </a:xfrm>
          <a:prstGeom prst="rect">
            <a:avLst/>
          </a:prstGeom>
          <a:noFill/>
        </p:spPr>
        <p:txBody>
          <a:bodyPr wrap="square">
            <a:spAutoFit/>
          </a:bodyPr>
          <a:lstStyle/>
          <a:p>
            <a:pPr algn="just">
              <a:lnSpc>
                <a:spcPct val="150000"/>
              </a:lnSpc>
            </a:pPr>
            <a:r>
              <a:rPr lang="en-US" sz="1650" b="1" dirty="0">
                <a:solidFill>
                  <a:srgbClr val="FF0000"/>
                </a:solidFill>
                <a:latin typeface="Times New Roman" panose="02020603050405020304" pitchFamily="18" charset="0"/>
                <a:cs typeface="Times New Roman" panose="02020603050405020304" pitchFamily="18" charset="0"/>
              </a:rPr>
              <a:t>Cascading Schedule:</a:t>
            </a:r>
            <a:r>
              <a:rPr lang="en-US" sz="1650" dirty="0">
                <a:latin typeface="Times New Roman" panose="02020603050405020304" pitchFamily="18" charset="0"/>
                <a:cs typeface="Times New Roman" panose="02020603050405020304" pitchFamily="18" charset="0"/>
              </a:rPr>
              <a:t> If in a schedule, failure of one transaction causes several other dependent transactions to rollback or abort, then such a schedule is called as a Cascading Schedule or Cascading Rollback or Cascading Abort. It simply leads to the wastage of CPU time.</a:t>
            </a:r>
          </a:p>
          <a:p>
            <a:pPr algn="just">
              <a:lnSpc>
                <a:spcPct val="150000"/>
              </a:lnSpc>
            </a:pPr>
            <a:r>
              <a:rPr lang="en-US" sz="1650" b="1" dirty="0">
                <a:solidFill>
                  <a:srgbClr val="FF0000"/>
                </a:solidFill>
                <a:latin typeface="Times New Roman" panose="02020603050405020304" pitchFamily="18" charset="0"/>
                <a:cs typeface="Times New Roman" panose="02020603050405020304" pitchFamily="18" charset="0"/>
              </a:rPr>
              <a:t>Cascade less Schedule:</a:t>
            </a:r>
            <a:r>
              <a:rPr lang="en-US" sz="1650" dirty="0">
                <a:latin typeface="Times New Roman" panose="02020603050405020304" pitchFamily="18" charset="0"/>
                <a:cs typeface="Times New Roman" panose="02020603050405020304" pitchFamily="18" charset="0"/>
              </a:rPr>
              <a:t> If in a schedule, a transaction is not allowed to read a data item until the last transaction that has written it is committed or aborted such a schedule is called as a Cascade less Schedule. </a:t>
            </a:r>
          </a:p>
          <a:p>
            <a:pPr algn="just">
              <a:lnSpc>
                <a:spcPct val="150000"/>
              </a:lnSpc>
            </a:pPr>
            <a:r>
              <a:rPr lang="en-US" sz="1650" b="1" dirty="0">
                <a:solidFill>
                  <a:srgbClr val="FF0000"/>
                </a:solidFill>
                <a:latin typeface="Times New Roman" panose="02020603050405020304" pitchFamily="18" charset="0"/>
                <a:cs typeface="Times New Roman" panose="02020603050405020304" pitchFamily="18" charset="0"/>
              </a:rPr>
              <a:t>Strict Schedule:</a:t>
            </a:r>
            <a:r>
              <a:rPr lang="en-US" sz="1650" dirty="0">
                <a:latin typeface="Times New Roman" panose="02020603050405020304" pitchFamily="18" charset="0"/>
                <a:cs typeface="Times New Roman" panose="02020603050405020304" pitchFamily="18" charset="0"/>
              </a:rPr>
              <a:t> If in a schedule, a transaction is neither allowed to read nor write a data item until the last transaction that has written it is committed or aborted, then such a schedule is called a Strict Schedule.</a:t>
            </a:r>
          </a:p>
        </p:txBody>
      </p:sp>
    </p:spTree>
    <p:extLst>
      <p:ext uri="{BB962C8B-B14F-4D97-AF65-F5344CB8AC3E}">
        <p14:creationId xmlns:p14="http://schemas.microsoft.com/office/powerpoint/2010/main" val="23771584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FD81A7-229C-7303-E17F-B982FAC2F521}"/>
              </a:ext>
            </a:extLst>
          </p:cNvPr>
          <p:cNvSpPr txBox="1"/>
          <p:nvPr/>
        </p:nvSpPr>
        <p:spPr>
          <a:xfrm>
            <a:off x="1234439" y="1011083"/>
            <a:ext cx="7695398" cy="4241226"/>
          </a:xfrm>
          <a:prstGeom prst="rect">
            <a:avLst/>
          </a:prstGeom>
          <a:noFill/>
        </p:spPr>
        <p:txBody>
          <a:bodyPr wrap="square">
            <a:spAutoFit/>
          </a:bodyPr>
          <a:lstStyle/>
          <a:p>
            <a:pPr algn="just">
              <a:lnSpc>
                <a:spcPct val="150000"/>
              </a:lnSpc>
            </a:pPr>
            <a:r>
              <a:rPr lang="en-IN" sz="16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 Irrecoverable Schedules</a:t>
            </a:r>
            <a:r>
              <a:rPr lang="en-IN" sz="16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If in a schedule, A transaction performs a dirty read operation from an uncommitted transaction And commits before the transaction from which it has read the value</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then such a schedule is known as an Irrecoverable Schedule.</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en-IN" sz="16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Some Anomalies Associated with Interleaved Execution:</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en-IN" sz="1650" dirty="0">
                <a:latin typeface="Times New Roman" panose="02020603050405020304" pitchFamily="18" charset="0"/>
                <a:ea typeface="Times New Roman" panose="02020603050405020304" pitchFamily="18" charset="0"/>
                <a:cs typeface="Times New Roman" panose="02020603050405020304" pitchFamily="18" charset="0"/>
              </a:rPr>
              <a:t>Different types of problems encounter when two simple transactions if they run concurrently.</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marL="257175" indent="-257175">
              <a:lnSpc>
                <a:spcPct val="150000"/>
              </a:lnSpc>
              <a:buFont typeface="Symbol" panose="05050102010706020507" pitchFamily="18" charset="2"/>
              <a:buChar char=""/>
            </a:pPr>
            <a:r>
              <a:rPr lang="en-IN" sz="1650" dirty="0">
                <a:latin typeface="Times New Roman" panose="02020603050405020304" pitchFamily="18" charset="0"/>
                <a:ea typeface="Times New Roman" panose="02020603050405020304" pitchFamily="18" charset="0"/>
                <a:cs typeface="Times New Roman" panose="02020603050405020304" pitchFamily="18" charset="0"/>
              </a:rPr>
              <a:t>Dirty Read Problem</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marL="257175" indent="-257175">
              <a:lnSpc>
                <a:spcPct val="150000"/>
              </a:lnSpc>
              <a:buFont typeface="Symbol" panose="05050102010706020507" pitchFamily="18" charset="2"/>
              <a:buChar char=""/>
            </a:pPr>
            <a:r>
              <a:rPr lang="en-IN" sz="1650" dirty="0">
                <a:latin typeface="Times New Roman" panose="02020603050405020304" pitchFamily="18" charset="0"/>
                <a:ea typeface="Times New Roman" panose="02020603050405020304" pitchFamily="18" charset="0"/>
                <a:cs typeface="Times New Roman" panose="02020603050405020304" pitchFamily="18" charset="0"/>
              </a:rPr>
              <a:t>Unrepeatable Reads (RW Conflicts) or Unrepeatable Read Problem</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marL="257175" indent="-257175">
              <a:lnSpc>
                <a:spcPct val="150000"/>
              </a:lnSpc>
              <a:buFont typeface="Symbol" panose="05050102010706020507" pitchFamily="18" charset="2"/>
              <a:buChar char=""/>
            </a:pPr>
            <a:r>
              <a:rPr lang="en-IN" sz="1650" dirty="0">
                <a:latin typeface="Times New Roman" panose="02020603050405020304" pitchFamily="18" charset="0"/>
                <a:ea typeface="Times New Roman" panose="02020603050405020304" pitchFamily="18" charset="0"/>
                <a:cs typeface="Times New Roman" panose="02020603050405020304" pitchFamily="18" charset="0"/>
              </a:rPr>
              <a:t>The Lost Update Problem(WW Conflicts)</a:t>
            </a:r>
          </a:p>
          <a:p>
            <a:pPr marL="257175" indent="-257175">
              <a:lnSpc>
                <a:spcPct val="150000"/>
              </a:lnSpc>
              <a:buFont typeface="Symbol" panose="05050102010706020507" pitchFamily="18" charset="2"/>
              <a:buChar char=""/>
            </a:pPr>
            <a:r>
              <a:rPr lang="en-IN" sz="1650" dirty="0">
                <a:latin typeface="Times New Roman" panose="02020603050405020304" pitchFamily="18" charset="0"/>
                <a:ea typeface="Times New Roman" panose="02020603050405020304" pitchFamily="18" charset="0"/>
              </a:rPr>
              <a:t>Phantom Read Problem</a:t>
            </a:r>
            <a:endParaRPr lang="en-IN" sz="1650" dirty="0"/>
          </a:p>
        </p:txBody>
      </p:sp>
    </p:spTree>
    <p:extLst>
      <p:ext uri="{BB962C8B-B14F-4D97-AF65-F5344CB8AC3E}">
        <p14:creationId xmlns:p14="http://schemas.microsoft.com/office/powerpoint/2010/main" val="35100670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2D7D4C-2F4E-0DAA-C6AE-63B38BB58CB6}"/>
              </a:ext>
            </a:extLst>
          </p:cNvPr>
          <p:cNvSpPr txBox="1"/>
          <p:nvPr/>
        </p:nvSpPr>
        <p:spPr>
          <a:xfrm>
            <a:off x="1289785" y="1174885"/>
            <a:ext cx="7596740" cy="4246034"/>
          </a:xfrm>
          <a:prstGeom prst="rect">
            <a:avLst/>
          </a:prstGeom>
          <a:noFill/>
        </p:spPr>
        <p:txBody>
          <a:bodyPr wrap="square">
            <a:spAutoFit/>
          </a:bodyPr>
          <a:lstStyle/>
          <a:p>
            <a:pPr algn="just">
              <a:lnSpc>
                <a:spcPct val="150000"/>
              </a:lnSpc>
              <a:spcAft>
                <a:spcPts val="750"/>
              </a:spcAft>
            </a:pPr>
            <a:r>
              <a:rPr lang="en-IN" sz="13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 Dirty Read Problem</a:t>
            </a:r>
            <a:r>
              <a:rPr lang="en-IN" sz="1350" dirty="0">
                <a:latin typeface="Times New Roman" panose="02020603050405020304" pitchFamily="18" charset="0"/>
                <a:ea typeface="Times New Roman" panose="02020603050405020304" pitchFamily="18" charset="0"/>
                <a:cs typeface="Times New Roman" panose="02020603050405020304" pitchFamily="18" charset="0"/>
              </a:rPr>
              <a:t>: Reading the data written by an uncommitted transaction is called as dirty read. Reading Uncommitted Data (WR Conflicts) or The Temporary Update (or Dirty Read) Problem. The first source of anomalies is that a transaction T2 could read a database object A that has been modified by another transaction T1, which has not yet committed. Such a read is called a dirty read. This read is called as dirty read because: There is always a chance that the uncommitted transaction might roll back later. Thus, uncommitted transaction might make other transactions read a value that does not even exist. This leads to inconsistency of the database.</a:t>
            </a:r>
            <a:endParaRPr lang="en-IN" sz="1200" dirty="0">
              <a:latin typeface="Calibri" panose="020F0502020204030204" pitchFamily="34" charset="0"/>
              <a:ea typeface="Times New Roman" panose="02020603050405020304" pitchFamily="18" charset="0"/>
              <a:cs typeface="Times New Roman" panose="02020603050405020304" pitchFamily="18" charset="0"/>
            </a:endParaRPr>
          </a:p>
          <a:p>
            <a:pPr lvl="4"/>
            <a:r>
              <a:rPr lang="en-IN" sz="13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Example</a:t>
            </a:r>
            <a:endParaRPr lang="en-IN" sz="1200" dirty="0">
              <a:latin typeface="Calibri" panose="020F0502020204030204" pitchFamily="34" charset="0"/>
              <a:ea typeface="Times New Roman" panose="02020603050405020304" pitchFamily="18" charset="0"/>
              <a:cs typeface="Times New Roman" panose="02020603050405020304" pitchFamily="18" charset="0"/>
            </a:endParaRPr>
          </a:p>
          <a:p>
            <a:pPr lvl="4"/>
            <a:r>
              <a:rPr lang="en-IN" sz="1350" dirty="0">
                <a:latin typeface="Times New Roman" panose="02020603050405020304" pitchFamily="18" charset="0"/>
                <a:ea typeface="Times New Roman" panose="02020603050405020304" pitchFamily="18" charset="0"/>
                <a:cs typeface="Times New Roman" panose="02020603050405020304" pitchFamily="18" charset="0"/>
              </a:rPr>
              <a:t>T1                      T2</a:t>
            </a:r>
            <a:endParaRPr lang="en-IN" sz="1200" dirty="0">
              <a:latin typeface="Calibri" panose="020F0502020204030204" pitchFamily="34" charset="0"/>
              <a:ea typeface="Times New Roman" panose="02020603050405020304" pitchFamily="18" charset="0"/>
              <a:cs typeface="Times New Roman" panose="02020603050405020304" pitchFamily="18" charset="0"/>
            </a:endParaRPr>
          </a:p>
          <a:p>
            <a:pPr lvl="4"/>
            <a:r>
              <a:rPr lang="en-IN" sz="1350" dirty="0">
                <a:latin typeface="Times New Roman" panose="02020603050405020304" pitchFamily="18" charset="0"/>
                <a:ea typeface="Times New Roman" panose="02020603050405020304" pitchFamily="18" charset="0"/>
                <a:cs typeface="Times New Roman" panose="02020603050405020304" pitchFamily="18" charset="0"/>
              </a:rPr>
              <a:t>-----------------------------</a:t>
            </a:r>
            <a:endParaRPr lang="en-IN" sz="1200" dirty="0">
              <a:latin typeface="Calibri" panose="020F0502020204030204" pitchFamily="34" charset="0"/>
              <a:ea typeface="Times New Roman" panose="02020603050405020304" pitchFamily="18" charset="0"/>
              <a:cs typeface="Times New Roman" panose="02020603050405020304" pitchFamily="18" charset="0"/>
            </a:endParaRPr>
          </a:p>
          <a:p>
            <a:pPr lvl="4"/>
            <a:r>
              <a:rPr lang="en-IN" sz="1350" dirty="0">
                <a:latin typeface="Times New Roman" panose="02020603050405020304" pitchFamily="18" charset="0"/>
                <a:ea typeface="Times New Roman" panose="02020603050405020304" pitchFamily="18" charset="0"/>
                <a:cs typeface="Times New Roman" panose="02020603050405020304" pitchFamily="18" charset="0"/>
              </a:rPr>
              <a:t>R(A)</a:t>
            </a:r>
            <a:endParaRPr lang="en-IN" sz="1200" dirty="0">
              <a:latin typeface="Calibri" panose="020F0502020204030204" pitchFamily="34" charset="0"/>
              <a:ea typeface="Times New Roman" panose="02020603050405020304" pitchFamily="18" charset="0"/>
              <a:cs typeface="Times New Roman" panose="02020603050405020304" pitchFamily="18" charset="0"/>
            </a:endParaRPr>
          </a:p>
          <a:p>
            <a:pPr lvl="4"/>
            <a:r>
              <a:rPr lang="en-IN" sz="1350" dirty="0">
                <a:latin typeface="Times New Roman" panose="02020603050405020304" pitchFamily="18" charset="0"/>
                <a:ea typeface="Times New Roman" panose="02020603050405020304" pitchFamily="18" charset="0"/>
                <a:cs typeface="Times New Roman" panose="02020603050405020304" pitchFamily="18" charset="0"/>
              </a:rPr>
              <a:t>W(A)</a:t>
            </a:r>
            <a:endParaRPr lang="en-IN" sz="1200" dirty="0">
              <a:latin typeface="Calibri" panose="020F0502020204030204" pitchFamily="34" charset="0"/>
              <a:ea typeface="Times New Roman" panose="02020603050405020304" pitchFamily="18" charset="0"/>
              <a:cs typeface="Times New Roman" panose="02020603050405020304" pitchFamily="18" charset="0"/>
            </a:endParaRPr>
          </a:p>
          <a:p>
            <a:pPr lvl="4"/>
            <a:r>
              <a:rPr lang="en-IN" sz="1350" dirty="0">
                <a:latin typeface="Times New Roman" panose="02020603050405020304" pitchFamily="18" charset="0"/>
                <a:ea typeface="Times New Roman" panose="02020603050405020304" pitchFamily="18" charset="0"/>
                <a:cs typeface="Times New Roman" panose="02020603050405020304" pitchFamily="18" charset="0"/>
              </a:rPr>
              <a:t>   .                       R(A)  // Dirty Read </a:t>
            </a:r>
            <a:endParaRPr lang="en-IN" sz="1200" dirty="0">
              <a:latin typeface="Calibri" panose="020F0502020204030204" pitchFamily="34" charset="0"/>
              <a:ea typeface="Times New Roman" panose="02020603050405020304" pitchFamily="18" charset="0"/>
              <a:cs typeface="Times New Roman" panose="02020603050405020304" pitchFamily="18" charset="0"/>
            </a:endParaRPr>
          </a:p>
          <a:p>
            <a:pPr lvl="4"/>
            <a:r>
              <a:rPr lang="en-IN" sz="1350" dirty="0">
                <a:latin typeface="Times New Roman" panose="02020603050405020304" pitchFamily="18" charset="0"/>
                <a:ea typeface="Times New Roman" panose="02020603050405020304" pitchFamily="18" charset="0"/>
                <a:cs typeface="Times New Roman" panose="02020603050405020304" pitchFamily="18" charset="0"/>
              </a:rPr>
              <a:t>   .                       W(A)</a:t>
            </a:r>
            <a:endParaRPr lang="en-IN" sz="1200" dirty="0">
              <a:latin typeface="Calibri" panose="020F0502020204030204" pitchFamily="34" charset="0"/>
              <a:ea typeface="Times New Roman" panose="02020603050405020304" pitchFamily="18" charset="0"/>
              <a:cs typeface="Times New Roman" panose="02020603050405020304" pitchFamily="18" charset="0"/>
            </a:endParaRPr>
          </a:p>
          <a:p>
            <a:pPr lvl="4"/>
            <a:r>
              <a:rPr lang="en-IN" sz="1350" dirty="0">
                <a:latin typeface="Times New Roman" panose="02020603050405020304" pitchFamily="18" charset="0"/>
                <a:ea typeface="Times New Roman" panose="02020603050405020304" pitchFamily="18" charset="0"/>
                <a:cs typeface="Times New Roman" panose="02020603050405020304" pitchFamily="18" charset="0"/>
              </a:rPr>
              <a:t>   .                      commit;</a:t>
            </a:r>
            <a:endParaRPr lang="en-IN" sz="1200" dirty="0">
              <a:latin typeface="Calibri" panose="020F0502020204030204" pitchFamily="34" charset="0"/>
              <a:ea typeface="Times New Roman" panose="02020603050405020304" pitchFamily="18" charset="0"/>
              <a:cs typeface="Times New Roman" panose="02020603050405020304" pitchFamily="18" charset="0"/>
            </a:endParaRPr>
          </a:p>
          <a:p>
            <a:pPr lvl="4"/>
            <a:r>
              <a:rPr lang="en-IN" sz="1350" dirty="0">
                <a:latin typeface="Times New Roman" panose="02020603050405020304" pitchFamily="18" charset="0"/>
                <a:ea typeface="Times New Roman" panose="02020603050405020304" pitchFamily="18" charset="0"/>
                <a:cs typeface="Times New Roman" panose="02020603050405020304" pitchFamily="18" charset="0"/>
              </a:rPr>
              <a:t>failure</a:t>
            </a:r>
            <a:endParaRPr lang="en-IN" sz="120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57564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F6E0EA0-BEA5-A7E5-7C18-7442A5B539D4}"/>
              </a:ext>
            </a:extLst>
          </p:cNvPr>
          <p:cNvSpPr txBox="1"/>
          <p:nvPr/>
        </p:nvSpPr>
        <p:spPr>
          <a:xfrm>
            <a:off x="1400476" y="1259706"/>
            <a:ext cx="7442734" cy="4117666"/>
          </a:xfrm>
          <a:prstGeom prst="rect">
            <a:avLst/>
          </a:prstGeom>
          <a:noFill/>
        </p:spPr>
        <p:txBody>
          <a:bodyPr wrap="square">
            <a:spAutoFit/>
          </a:bodyPr>
          <a:lstStyle/>
          <a:p>
            <a:pPr>
              <a:lnSpc>
                <a:spcPct val="150000"/>
              </a:lnSpc>
              <a:spcAft>
                <a:spcPts val="750"/>
              </a:spcAft>
            </a:pPr>
            <a:r>
              <a:rPr lang="en-IN" sz="15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 Unrepeatable Reads (RW Conflicts) or Unrepeatable Read Problem</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750"/>
              </a:spcAft>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The unrepeatable problem occurs when two or more read operations of the same transaction read different values of the same variable. This problem occurs when a transaction gets to read unrepeated i.e. different values of the same variable in its different read operations even when it has not updated its value.</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750"/>
              </a:spcAft>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T1                      T2</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750"/>
              </a:spcAft>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750"/>
              </a:spcAft>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R(X)</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750"/>
              </a:spcAft>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                          R(X)  </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750"/>
              </a:spcAft>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W(X)                     </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750"/>
              </a:spcAft>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                          R(X);//unrepeated </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06754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5A68186-E6F0-1021-9ED0-8A35014D6E92}"/>
              </a:ext>
            </a:extLst>
          </p:cNvPr>
          <p:cNvSpPr txBox="1"/>
          <p:nvPr/>
        </p:nvSpPr>
        <p:spPr>
          <a:xfrm>
            <a:off x="1313849" y="1278342"/>
            <a:ext cx="7449953" cy="4016484"/>
          </a:xfrm>
          <a:prstGeom prst="rect">
            <a:avLst/>
          </a:prstGeom>
          <a:noFill/>
        </p:spPr>
        <p:txBody>
          <a:bodyPr wrap="square">
            <a:spAutoFit/>
          </a:bodyPr>
          <a:lstStyle/>
          <a:p>
            <a:pPr algn="just">
              <a:spcAft>
                <a:spcPts val="750"/>
              </a:spcAft>
            </a:pPr>
            <a:r>
              <a:rPr lang="en-IN" sz="15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3. The Lost Update Problem(WW Conflicts) ( blind write) OR  Overwriting Uncommitted Data (WW Conflicts):</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750"/>
              </a:spcAft>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In the lost update problem, an update done to a data item by a transaction is lost as it is overwritten by the update done by another </a:t>
            </a:r>
            <a:r>
              <a:rPr lang="en-IN" sz="1500" dirty="0" err="1">
                <a:latin typeface="Times New Roman" panose="02020603050405020304" pitchFamily="18" charset="0"/>
                <a:ea typeface="Times New Roman" panose="02020603050405020304" pitchFamily="18" charset="0"/>
                <a:cs typeface="Times New Roman" panose="02020603050405020304" pitchFamily="18" charset="0"/>
              </a:rPr>
              <a:t>transaction.This</a:t>
            </a:r>
            <a:r>
              <a:rPr lang="en-IN" sz="1500" dirty="0">
                <a:latin typeface="Times New Roman" panose="02020603050405020304" pitchFamily="18" charset="0"/>
                <a:ea typeface="Times New Roman" panose="02020603050405020304" pitchFamily="18" charset="0"/>
                <a:cs typeface="Times New Roman" panose="02020603050405020304" pitchFamily="18" charset="0"/>
              </a:rPr>
              <a:t> problem occurs when multiple transactions execute concurrently and updates from one or more transactions get lost.</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750"/>
              </a:spcAft>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Example</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750"/>
              </a:spcAft>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T1                      T2</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750"/>
              </a:spcAft>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750"/>
              </a:spcAft>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R(A)</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750"/>
              </a:spcAft>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W(A)</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750"/>
              </a:spcAft>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     .                     W(A)</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750"/>
              </a:spcAft>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     .	       commit</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750"/>
              </a:spcAft>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commit  </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55469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2CA61CB-2354-9D78-BCE7-3F2E88DCD4A9}"/>
              </a:ext>
            </a:extLst>
          </p:cNvPr>
          <p:cNvSpPr txBox="1"/>
          <p:nvPr/>
        </p:nvSpPr>
        <p:spPr>
          <a:xfrm>
            <a:off x="1386037" y="1088045"/>
            <a:ext cx="7363327" cy="3991029"/>
          </a:xfrm>
          <a:prstGeom prst="rect">
            <a:avLst/>
          </a:prstGeom>
          <a:noFill/>
        </p:spPr>
        <p:txBody>
          <a:bodyPr wrap="square">
            <a:spAutoFit/>
          </a:bodyPr>
          <a:lstStyle/>
          <a:p>
            <a:pPr>
              <a:lnSpc>
                <a:spcPct val="150000"/>
              </a:lnSpc>
            </a:pPr>
            <a:r>
              <a:rPr lang="en-IN" sz="15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4. Phantom Read Problem</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This problem occurs when a transaction reads some variable from the buffer and when it reads the same variable later, it finds that the variable does not exist.</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Example:</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T1                      T2</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R(A)</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                          W(A)</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 delete(A)                    </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                         R(A)</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Here,T1 reads A.T2 reads A.T1 deletes A.T2 tries reading A but does not find </a:t>
            </a:r>
            <a:r>
              <a:rPr lang="en-IN" sz="1500" dirty="0" err="1">
                <a:latin typeface="Times New Roman" panose="02020603050405020304" pitchFamily="18" charset="0"/>
                <a:ea typeface="Times New Roman" panose="02020603050405020304" pitchFamily="18" charset="0"/>
                <a:cs typeface="Times New Roman" panose="02020603050405020304" pitchFamily="18" charset="0"/>
              </a:rPr>
              <a:t>it.In</a:t>
            </a:r>
            <a:r>
              <a:rPr lang="en-IN" sz="1500" dirty="0">
                <a:latin typeface="Times New Roman" panose="02020603050405020304" pitchFamily="18" charset="0"/>
                <a:ea typeface="Times New Roman" panose="02020603050405020304" pitchFamily="18" charset="0"/>
                <a:cs typeface="Times New Roman" panose="02020603050405020304" pitchFamily="18" charset="0"/>
              </a:rPr>
              <a:t> this example,T2 finds that there does not exist any variable X when it tries reading X again.T2 wonders who deleted the variable X because according to it, it is running in isolation.</a:t>
            </a: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33375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4D7984-0F2A-4823-A29F-2B5EF1AD2117}"/>
              </a:ext>
            </a:extLst>
          </p:cNvPr>
          <p:cNvSpPr/>
          <p:nvPr/>
        </p:nvSpPr>
        <p:spPr>
          <a:xfrm>
            <a:off x="1393257" y="1210308"/>
            <a:ext cx="7370545" cy="4431983"/>
          </a:xfrm>
          <a:prstGeom prst="rect">
            <a:avLst/>
          </a:prstGeom>
        </p:spPr>
        <p:txBody>
          <a:bodyPr wrap="square">
            <a:spAutoFit/>
          </a:bodyPr>
          <a:lstStyle/>
          <a:p>
            <a:pPr algn="just"/>
            <a:r>
              <a:rPr lang="en-IN" sz="2400" b="1" dirty="0">
                <a:solidFill>
                  <a:srgbClr val="FF0000"/>
                </a:solidFill>
                <a:latin typeface="Times New Roman" panose="02020603050405020304" pitchFamily="18" charset="0"/>
                <a:cs typeface="Times New Roman" panose="02020603050405020304" pitchFamily="18" charset="0"/>
              </a:rPr>
              <a:t>Concurrent Execution</a:t>
            </a:r>
          </a:p>
          <a:p>
            <a:pPr algn="just"/>
            <a:endParaRPr lang="en-IN" dirty="0">
              <a:latin typeface="Times New Roman" panose="02020603050405020304" pitchFamily="18" charset="0"/>
              <a:cs typeface="Times New Roman" panose="02020603050405020304" pitchFamily="18" charset="0"/>
            </a:endParaRPr>
          </a:p>
          <a:p>
            <a:pPr algn="just"/>
            <a:r>
              <a:rPr lang="en-IN" dirty="0">
                <a:latin typeface="Times New Roman" panose="02020603050405020304" pitchFamily="18" charset="0"/>
                <a:cs typeface="Times New Roman" panose="02020603050405020304" pitchFamily="18" charset="0"/>
              </a:rPr>
              <a:t>A schedule is a collection of many transactions which is implemented as a unit. Depending upon how these transactions are arranged in within a schedule, a schedule can be of two types:</a:t>
            </a:r>
          </a:p>
          <a:p>
            <a:pPr algn="just"/>
            <a:endParaRPr lang="en-IN" dirty="0">
              <a:latin typeface="Times New Roman" panose="02020603050405020304" pitchFamily="18" charset="0"/>
              <a:cs typeface="Times New Roman" panose="02020603050405020304" pitchFamily="18" charset="0"/>
            </a:endParaRPr>
          </a:p>
          <a:p>
            <a:pPr algn="just"/>
            <a:r>
              <a:rPr lang="en-IN" sz="2100" b="1" dirty="0">
                <a:solidFill>
                  <a:srgbClr val="FF0000"/>
                </a:solidFill>
                <a:latin typeface="Times New Roman" panose="02020603050405020304" pitchFamily="18" charset="0"/>
                <a:cs typeface="Times New Roman" panose="02020603050405020304" pitchFamily="18" charset="0"/>
              </a:rPr>
              <a:t>Serial</a:t>
            </a:r>
            <a:r>
              <a:rPr lang="en-IN" dirty="0">
                <a:latin typeface="Times New Roman" panose="02020603050405020304" pitchFamily="18" charset="0"/>
                <a:cs typeface="Times New Roman" panose="02020603050405020304" pitchFamily="18" charset="0"/>
              </a:rPr>
              <a:t>: The transactions are executed one after another, in a non-</a:t>
            </a:r>
            <a:r>
              <a:rPr lang="en-IN" dirty="0" err="1">
                <a:latin typeface="Times New Roman" panose="02020603050405020304" pitchFamily="18" charset="0"/>
                <a:cs typeface="Times New Roman" panose="02020603050405020304" pitchFamily="18" charset="0"/>
              </a:rPr>
              <a:t>preemptive</a:t>
            </a:r>
            <a:r>
              <a:rPr lang="en-IN" dirty="0">
                <a:latin typeface="Times New Roman" panose="02020603050405020304" pitchFamily="18" charset="0"/>
                <a:cs typeface="Times New Roman" panose="02020603050405020304" pitchFamily="18" charset="0"/>
              </a:rPr>
              <a:t> manner.</a:t>
            </a:r>
          </a:p>
          <a:p>
            <a:pPr algn="just"/>
            <a:endParaRPr lang="en-IN" dirty="0">
              <a:latin typeface="Times New Roman" panose="02020603050405020304" pitchFamily="18" charset="0"/>
              <a:cs typeface="Times New Roman" panose="02020603050405020304" pitchFamily="18" charset="0"/>
            </a:endParaRPr>
          </a:p>
          <a:p>
            <a:pPr algn="just"/>
            <a:r>
              <a:rPr lang="en-IN" sz="2100" b="1" dirty="0">
                <a:solidFill>
                  <a:srgbClr val="FF0000"/>
                </a:solidFill>
                <a:latin typeface="Times New Roman" panose="02020603050405020304" pitchFamily="18" charset="0"/>
                <a:cs typeface="Times New Roman" panose="02020603050405020304" pitchFamily="18" charset="0"/>
              </a:rPr>
              <a:t>Concurrent</a:t>
            </a:r>
            <a:r>
              <a:rPr lang="en-IN" dirty="0">
                <a:latin typeface="Times New Roman" panose="02020603050405020304" pitchFamily="18" charset="0"/>
                <a:cs typeface="Times New Roman" panose="02020603050405020304" pitchFamily="18" charset="0"/>
              </a:rPr>
              <a:t>: The transactions are executed in a </a:t>
            </a:r>
            <a:r>
              <a:rPr lang="en-IN" dirty="0" err="1">
                <a:latin typeface="Times New Roman" panose="02020603050405020304" pitchFamily="18" charset="0"/>
                <a:cs typeface="Times New Roman" panose="02020603050405020304" pitchFamily="18" charset="0"/>
              </a:rPr>
              <a:t>preemptive</a:t>
            </a:r>
            <a:r>
              <a:rPr lang="en-IN" dirty="0">
                <a:latin typeface="Times New Roman" panose="02020603050405020304" pitchFamily="18" charset="0"/>
                <a:cs typeface="Times New Roman" panose="02020603050405020304" pitchFamily="18" charset="0"/>
              </a:rPr>
              <a:t>, time shared method. In Serial schedule, there is no question of sharing a single data item among many transactions, because not more than a single transaction is executing at any point of time. However, a serial schedule is inefficient in the sense that the transactions suffer for having a longer waiting time and response time, as well as low amount of resource utilization.</a:t>
            </a:r>
          </a:p>
        </p:txBody>
      </p:sp>
    </p:spTree>
    <p:extLst>
      <p:ext uri="{BB962C8B-B14F-4D97-AF65-F5344CB8AC3E}">
        <p14:creationId xmlns:p14="http://schemas.microsoft.com/office/powerpoint/2010/main" val="28837584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23AF10-FA68-487E-B0D5-281BF07010AC}"/>
              </a:ext>
            </a:extLst>
          </p:cNvPr>
          <p:cNvSpPr/>
          <p:nvPr/>
        </p:nvSpPr>
        <p:spPr>
          <a:xfrm>
            <a:off x="1393031" y="1234641"/>
            <a:ext cx="7386638" cy="2120068"/>
          </a:xfrm>
          <a:prstGeom prst="rect">
            <a:avLst/>
          </a:prstGeom>
        </p:spPr>
        <p:txBody>
          <a:bodyPr wrap="square">
            <a:spAutoFit/>
          </a:bodyPr>
          <a:lstStyle/>
          <a:p>
            <a:pPr algn="just">
              <a:lnSpc>
                <a:spcPct val="150000"/>
              </a:lnSpc>
            </a:pPr>
            <a:r>
              <a:rPr lang="en-IN" dirty="0">
                <a:latin typeface="Times New Roman" panose="02020603050405020304" pitchFamily="18" charset="0"/>
                <a:cs typeface="Times New Roman" panose="02020603050405020304" pitchFamily="18" charset="0"/>
              </a:rPr>
              <a:t>In concurrent schedule, CPU time is shared among two or more transactions in order to run them concurrently. However, this creates the possibility that more than one transaction may need to access a single data item for read/write purpose and the database could contain inconsistent value if such</a:t>
            </a:r>
          </a:p>
          <a:p>
            <a:pPr>
              <a:lnSpc>
                <a:spcPct val="150000"/>
              </a:lnSpc>
            </a:pPr>
            <a:r>
              <a:rPr lang="en-IN" dirty="0">
                <a:latin typeface="Times New Roman" panose="02020603050405020304" pitchFamily="18" charset="0"/>
                <a:cs typeface="Times New Roman" panose="02020603050405020304" pitchFamily="18" charset="0"/>
              </a:rPr>
              <a:t>accesses are not handled properly. Let us explain with the help of an example.</a:t>
            </a:r>
          </a:p>
        </p:txBody>
      </p:sp>
    </p:spTree>
    <p:extLst>
      <p:ext uri="{BB962C8B-B14F-4D97-AF65-F5344CB8AC3E}">
        <p14:creationId xmlns:p14="http://schemas.microsoft.com/office/powerpoint/2010/main" val="4166324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207221-06C6-7A4E-F78A-1D00003DCC92}"/>
              </a:ext>
            </a:extLst>
          </p:cNvPr>
          <p:cNvSpPr txBox="1"/>
          <p:nvPr/>
        </p:nvSpPr>
        <p:spPr>
          <a:xfrm>
            <a:off x="1443790" y="1182102"/>
            <a:ext cx="6951846" cy="4201150"/>
          </a:xfrm>
          <a:prstGeom prst="rect">
            <a:avLst/>
          </a:prstGeom>
          <a:noFill/>
        </p:spPr>
        <p:txBody>
          <a:bodyPr wrap="square">
            <a:spAutoFit/>
          </a:bodyPr>
          <a:lstStyle/>
          <a:p>
            <a:pPr fontAlgn="base">
              <a:spcAft>
                <a:spcPts val="563"/>
              </a:spcAft>
            </a:pPr>
            <a:r>
              <a:rPr lang="en-US" dirty="0">
                <a:solidFill>
                  <a:srgbClr val="273239"/>
                </a:solidFill>
                <a:latin typeface="Times New Roman" panose="02020603050405020304" pitchFamily="18" charset="0"/>
                <a:cs typeface="Times New Roman" panose="02020603050405020304" pitchFamily="18" charset="0"/>
              </a:rPr>
              <a:t>Question 1: Consider the following transaction involving two bank accounts x and y:</a:t>
            </a:r>
          </a:p>
          <a:p>
            <a:pPr fontAlgn="base">
              <a:spcAft>
                <a:spcPts val="563"/>
              </a:spcAft>
            </a:pPr>
            <a:r>
              <a:rPr lang="en-US" dirty="0">
                <a:solidFill>
                  <a:srgbClr val="273239"/>
                </a:solidFill>
                <a:latin typeface="Times New Roman" panose="02020603050405020304" pitchFamily="18" charset="0"/>
                <a:cs typeface="Times New Roman" panose="02020603050405020304" pitchFamily="18" charset="0"/>
              </a:rPr>
              <a:t>read(x);</a:t>
            </a:r>
            <a:br>
              <a:rPr lang="en-US" dirty="0">
                <a:solidFill>
                  <a:srgbClr val="273239"/>
                </a:solidFill>
                <a:latin typeface="Times New Roman" panose="02020603050405020304" pitchFamily="18" charset="0"/>
                <a:cs typeface="Times New Roman" panose="02020603050405020304" pitchFamily="18" charset="0"/>
              </a:rPr>
            </a:br>
            <a:r>
              <a:rPr lang="en-US" dirty="0">
                <a:solidFill>
                  <a:srgbClr val="273239"/>
                </a:solidFill>
                <a:latin typeface="Times New Roman" panose="02020603050405020304" pitchFamily="18" charset="0"/>
                <a:cs typeface="Times New Roman" panose="02020603050405020304" pitchFamily="18" charset="0"/>
              </a:rPr>
              <a:t>x := x – 50;</a:t>
            </a:r>
            <a:br>
              <a:rPr lang="en-US" dirty="0">
                <a:solidFill>
                  <a:srgbClr val="273239"/>
                </a:solidFill>
                <a:latin typeface="Times New Roman" panose="02020603050405020304" pitchFamily="18" charset="0"/>
                <a:cs typeface="Times New Roman" panose="02020603050405020304" pitchFamily="18" charset="0"/>
              </a:rPr>
            </a:br>
            <a:r>
              <a:rPr lang="en-US" dirty="0">
                <a:solidFill>
                  <a:srgbClr val="273239"/>
                </a:solidFill>
                <a:latin typeface="Times New Roman" panose="02020603050405020304" pitchFamily="18" charset="0"/>
                <a:cs typeface="Times New Roman" panose="02020603050405020304" pitchFamily="18" charset="0"/>
              </a:rPr>
              <a:t>write(x);</a:t>
            </a:r>
            <a:br>
              <a:rPr lang="en-US" dirty="0">
                <a:solidFill>
                  <a:srgbClr val="273239"/>
                </a:solidFill>
                <a:latin typeface="Times New Roman" panose="02020603050405020304" pitchFamily="18" charset="0"/>
                <a:cs typeface="Times New Roman" panose="02020603050405020304" pitchFamily="18" charset="0"/>
              </a:rPr>
            </a:br>
            <a:r>
              <a:rPr lang="en-US" dirty="0">
                <a:solidFill>
                  <a:srgbClr val="273239"/>
                </a:solidFill>
                <a:latin typeface="Times New Roman" panose="02020603050405020304" pitchFamily="18" charset="0"/>
                <a:cs typeface="Times New Roman" panose="02020603050405020304" pitchFamily="18" charset="0"/>
              </a:rPr>
              <a:t>read(y);</a:t>
            </a:r>
            <a:br>
              <a:rPr lang="en-US" dirty="0">
                <a:solidFill>
                  <a:srgbClr val="273239"/>
                </a:solidFill>
                <a:latin typeface="Times New Roman" panose="02020603050405020304" pitchFamily="18" charset="0"/>
                <a:cs typeface="Times New Roman" panose="02020603050405020304" pitchFamily="18" charset="0"/>
              </a:rPr>
            </a:br>
            <a:r>
              <a:rPr lang="en-US" dirty="0">
                <a:solidFill>
                  <a:srgbClr val="273239"/>
                </a:solidFill>
                <a:latin typeface="Times New Roman" panose="02020603050405020304" pitchFamily="18" charset="0"/>
                <a:cs typeface="Times New Roman" panose="02020603050405020304" pitchFamily="18" charset="0"/>
              </a:rPr>
              <a:t>y := y + 50;</a:t>
            </a:r>
            <a:br>
              <a:rPr lang="en-US" dirty="0">
                <a:solidFill>
                  <a:srgbClr val="273239"/>
                </a:solidFill>
                <a:latin typeface="Times New Roman" panose="02020603050405020304" pitchFamily="18" charset="0"/>
                <a:cs typeface="Times New Roman" panose="02020603050405020304" pitchFamily="18" charset="0"/>
              </a:rPr>
            </a:br>
            <a:r>
              <a:rPr lang="en-US" dirty="0">
                <a:solidFill>
                  <a:srgbClr val="273239"/>
                </a:solidFill>
                <a:latin typeface="Times New Roman" panose="02020603050405020304" pitchFamily="18" charset="0"/>
                <a:cs typeface="Times New Roman" panose="02020603050405020304" pitchFamily="18" charset="0"/>
              </a:rPr>
              <a:t>write(y);</a:t>
            </a:r>
          </a:p>
          <a:p>
            <a:pPr fontAlgn="base">
              <a:spcAft>
                <a:spcPts val="563"/>
              </a:spcAft>
            </a:pPr>
            <a:r>
              <a:rPr lang="en-US" dirty="0">
                <a:solidFill>
                  <a:srgbClr val="273239"/>
                </a:solidFill>
                <a:latin typeface="Times New Roman" panose="02020603050405020304" pitchFamily="18" charset="0"/>
                <a:cs typeface="Times New Roman" panose="02020603050405020304" pitchFamily="18" charset="0"/>
              </a:rPr>
              <a:t>The constraint that the sum of the accounts x and y should remain constant is that of?</a:t>
            </a:r>
          </a:p>
          <a:p>
            <a:pPr fontAlgn="base">
              <a:spcAft>
                <a:spcPts val="563"/>
              </a:spcAft>
            </a:pPr>
            <a:r>
              <a:rPr lang="en-US" dirty="0">
                <a:solidFill>
                  <a:srgbClr val="273239"/>
                </a:solidFill>
                <a:latin typeface="Times New Roman" panose="02020603050405020304" pitchFamily="18" charset="0"/>
                <a:cs typeface="Times New Roman" panose="02020603050405020304" pitchFamily="18" charset="0"/>
              </a:rPr>
              <a:t>Atomicity</a:t>
            </a:r>
            <a:br>
              <a:rPr lang="en-US" dirty="0">
                <a:solidFill>
                  <a:srgbClr val="273239"/>
                </a:solidFill>
                <a:latin typeface="Times New Roman" panose="02020603050405020304" pitchFamily="18" charset="0"/>
                <a:cs typeface="Times New Roman" panose="02020603050405020304" pitchFamily="18" charset="0"/>
              </a:rPr>
            </a:br>
            <a:r>
              <a:rPr lang="en-US" dirty="0">
                <a:solidFill>
                  <a:srgbClr val="273239"/>
                </a:solidFill>
                <a:latin typeface="Times New Roman" panose="02020603050405020304" pitchFamily="18" charset="0"/>
                <a:cs typeface="Times New Roman" panose="02020603050405020304" pitchFamily="18" charset="0"/>
              </a:rPr>
              <a:t>Consistency</a:t>
            </a:r>
            <a:br>
              <a:rPr lang="en-US" dirty="0">
                <a:solidFill>
                  <a:srgbClr val="273239"/>
                </a:solidFill>
                <a:latin typeface="Times New Roman" panose="02020603050405020304" pitchFamily="18" charset="0"/>
                <a:cs typeface="Times New Roman" panose="02020603050405020304" pitchFamily="18" charset="0"/>
              </a:rPr>
            </a:br>
            <a:r>
              <a:rPr lang="en-US" dirty="0">
                <a:solidFill>
                  <a:srgbClr val="273239"/>
                </a:solidFill>
                <a:latin typeface="Times New Roman" panose="02020603050405020304" pitchFamily="18" charset="0"/>
                <a:cs typeface="Times New Roman" panose="02020603050405020304" pitchFamily="18" charset="0"/>
              </a:rPr>
              <a:t>Isolation</a:t>
            </a:r>
            <a:br>
              <a:rPr lang="en-US" dirty="0">
                <a:solidFill>
                  <a:srgbClr val="273239"/>
                </a:solidFill>
                <a:latin typeface="Times New Roman" panose="02020603050405020304" pitchFamily="18" charset="0"/>
                <a:cs typeface="Times New Roman" panose="02020603050405020304" pitchFamily="18" charset="0"/>
              </a:rPr>
            </a:br>
            <a:r>
              <a:rPr lang="en-US" dirty="0">
                <a:solidFill>
                  <a:srgbClr val="273239"/>
                </a:solidFill>
                <a:latin typeface="Times New Roman" panose="02020603050405020304" pitchFamily="18" charset="0"/>
                <a:cs typeface="Times New Roman" panose="02020603050405020304" pitchFamily="18" charset="0"/>
              </a:rPr>
              <a:t>Durability</a:t>
            </a:r>
          </a:p>
        </p:txBody>
      </p:sp>
    </p:spTree>
    <p:extLst>
      <p:ext uri="{BB962C8B-B14F-4D97-AF65-F5344CB8AC3E}">
        <p14:creationId xmlns:p14="http://schemas.microsoft.com/office/powerpoint/2010/main" val="8402825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8835CE-A252-AF15-9C8C-DF47A8705568}"/>
              </a:ext>
            </a:extLst>
          </p:cNvPr>
          <p:cNvSpPr txBox="1"/>
          <p:nvPr/>
        </p:nvSpPr>
        <p:spPr>
          <a:xfrm>
            <a:off x="1191127" y="857251"/>
            <a:ext cx="7789244" cy="4618380"/>
          </a:xfrm>
          <a:prstGeom prst="rect">
            <a:avLst/>
          </a:prstGeom>
          <a:noFill/>
        </p:spPr>
        <p:txBody>
          <a:bodyPr wrap="square">
            <a:spAutoFit/>
          </a:bodyPr>
          <a:lstStyle/>
          <a:p>
            <a:pPr algn="just">
              <a:lnSpc>
                <a:spcPct val="150000"/>
              </a:lnSpc>
            </a:pPr>
            <a:r>
              <a:rPr lang="en-IN"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Concurrent Executions: </a:t>
            </a: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Multiple transactions are allowed to run concurrently in the system. </a:t>
            </a:r>
            <a:endParaRPr lang="en-IN"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Advantages: The advantages of concurrency control are as follows −</a:t>
            </a:r>
            <a:endParaRPr lang="en-IN"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Waiting time will be decreased.</a:t>
            </a:r>
            <a:endParaRPr lang="en-IN"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Response time will decrease.</a:t>
            </a:r>
            <a:endParaRPr lang="en-IN"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Resource utilization will increase.</a:t>
            </a:r>
            <a:endParaRPr lang="en-IN"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4. System performance &amp; Efficiency is increased.</a:t>
            </a:r>
            <a:endParaRPr lang="en-IN"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Increased processor and disk utilization, leading to better transaction throughput CPU activity and I/O activity. The CPU and the disk in a computer system can operate in parallel. E.g. one transaction can be using the CPU while another is reading from or writing to the disk</a:t>
            </a:r>
            <a:endParaRPr lang="en-IN"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51254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7CE029-17BC-47E9-4383-68C37AA7BAE6}"/>
              </a:ext>
            </a:extLst>
          </p:cNvPr>
          <p:cNvSpPr txBox="1"/>
          <p:nvPr/>
        </p:nvSpPr>
        <p:spPr>
          <a:xfrm>
            <a:off x="1146008" y="967804"/>
            <a:ext cx="4573203" cy="415498"/>
          </a:xfrm>
          <a:prstGeom prst="rect">
            <a:avLst/>
          </a:prstGeom>
          <a:noFill/>
        </p:spPr>
        <p:txBody>
          <a:bodyPr wrap="square">
            <a:spAutoFit/>
          </a:bodyPr>
          <a:lstStyle/>
          <a:p>
            <a:r>
              <a:rPr lang="en-IN" sz="2100" b="1" dirty="0">
                <a:latin typeface="Times New Roman" panose="02020603050405020304" pitchFamily="18" charset="0"/>
                <a:cs typeface="Times New Roman" panose="02020603050405020304" pitchFamily="18" charset="0"/>
              </a:rPr>
              <a:t>Concurrency Control Protocols</a:t>
            </a:r>
          </a:p>
        </p:txBody>
      </p:sp>
      <p:sp>
        <p:nvSpPr>
          <p:cNvPr id="6" name="TextBox 5">
            <a:extLst>
              <a:ext uri="{FF2B5EF4-FFF2-40B4-BE49-F238E27FC236}">
                <a16:creationId xmlns:a16="http://schemas.microsoft.com/office/drawing/2014/main" id="{120E5813-A36B-0EA2-EB20-077A7EBB1D87}"/>
              </a:ext>
            </a:extLst>
          </p:cNvPr>
          <p:cNvSpPr txBox="1"/>
          <p:nvPr/>
        </p:nvSpPr>
        <p:spPr>
          <a:xfrm>
            <a:off x="1665772" y="1459988"/>
            <a:ext cx="7069155" cy="3624069"/>
          </a:xfrm>
          <a:prstGeom prst="rect">
            <a:avLst/>
          </a:prstGeom>
          <a:noFill/>
        </p:spPr>
        <p:txBody>
          <a:bodyPr wrap="square">
            <a:spAutoFit/>
          </a:bodyPr>
          <a:lstStyle/>
          <a:p>
            <a:pPr marL="257175" indent="-257175" algn="just">
              <a:buAutoNum type="arabicPeriod"/>
            </a:pPr>
            <a:r>
              <a:rPr lang="en-IN"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Two-Phase Locking (2PL)  </a:t>
            </a:r>
          </a:p>
          <a:p>
            <a:pPr algn="just"/>
            <a:r>
              <a:rPr lang="en-IN"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a:t>
            </a:r>
            <a:r>
              <a:rPr lang="en-IN" dirty="0">
                <a:solidFill>
                  <a:srgbClr val="FF0000"/>
                </a:solidFill>
                <a:latin typeface="Times New Roman" panose="02020603050405020304" pitchFamily="18" charset="0"/>
                <a:ea typeface="Times New Roman" panose="02020603050405020304" pitchFamily="18" charset="0"/>
              </a:rPr>
              <a:t>. Strict 2PL</a:t>
            </a:r>
          </a:p>
          <a:p>
            <a:pPr algn="just"/>
            <a:r>
              <a:rPr lang="en-IN" dirty="0">
                <a:solidFill>
                  <a:srgbClr val="FF0000"/>
                </a:solidFill>
                <a:latin typeface="Times New Roman" panose="02020603050405020304" pitchFamily="18" charset="0"/>
                <a:ea typeface="Times New Roman" panose="02020603050405020304" pitchFamily="18" charset="0"/>
              </a:rPr>
              <a:t>		B. Rigorous 2PL</a:t>
            </a:r>
            <a:endParaRPr lang="en-IN"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IN"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 Timestamp-Based Protocols  </a:t>
            </a:r>
          </a:p>
          <a:p>
            <a:pPr algn="just"/>
            <a:r>
              <a:rPr lang="en-IN" b="1" dirty="0">
                <a:solidFill>
                  <a:srgbClr val="FF0000"/>
                </a:solidFill>
                <a:latin typeface="Times New Roman" panose="02020603050405020304" pitchFamily="18" charset="0"/>
                <a:ea typeface="Times New Roman" panose="02020603050405020304" pitchFamily="18" charset="0"/>
              </a:rPr>
              <a:t>3. Multi-Version Concurrency Control (MVCC) </a:t>
            </a:r>
          </a:p>
          <a:p>
            <a:pPr algn="just"/>
            <a:r>
              <a:rPr lang="en-IN" b="1" dirty="0">
                <a:solidFill>
                  <a:srgbClr val="FF0000"/>
                </a:solidFill>
                <a:latin typeface="Times New Roman" panose="02020603050405020304" pitchFamily="18" charset="0"/>
                <a:ea typeface="Times New Roman" panose="02020603050405020304" pitchFamily="18" charset="0"/>
              </a:rPr>
              <a:t>4. Validation-Based Protocols </a:t>
            </a:r>
          </a:p>
          <a:p>
            <a:pPr algn="just"/>
            <a:r>
              <a:rPr lang="en-IN" b="1" dirty="0">
                <a:solidFill>
                  <a:srgbClr val="FF0000"/>
                </a:solidFill>
                <a:latin typeface="Times New Roman" panose="02020603050405020304" pitchFamily="18" charset="0"/>
                <a:ea typeface="Times New Roman" panose="02020603050405020304" pitchFamily="18" charset="0"/>
              </a:rPr>
              <a:t>5. Graph-Based Protocols </a:t>
            </a:r>
          </a:p>
          <a:p>
            <a:pPr algn="just"/>
            <a:r>
              <a:rPr lang="en-IN" b="1" dirty="0">
                <a:solidFill>
                  <a:srgbClr val="FF0000"/>
                </a:solidFill>
                <a:latin typeface="Times New Roman" panose="02020603050405020304" pitchFamily="18" charset="0"/>
                <a:ea typeface="Times New Roman" panose="02020603050405020304" pitchFamily="18" charset="0"/>
              </a:rPr>
              <a:t>6. Hybrid Protocols </a:t>
            </a:r>
          </a:p>
          <a:p>
            <a:pPr algn="just"/>
            <a:r>
              <a:rPr lang="en-IN" b="1" dirty="0">
                <a:solidFill>
                  <a:srgbClr val="FF0000"/>
                </a:solidFill>
                <a:latin typeface="Times New Roman" panose="02020603050405020304" pitchFamily="18" charset="0"/>
                <a:ea typeface="Times New Roman" panose="02020603050405020304" pitchFamily="18" charset="0"/>
              </a:rPr>
              <a:t>7. Snapshot Isolation </a:t>
            </a:r>
          </a:p>
          <a:p>
            <a:pPr algn="just"/>
            <a:r>
              <a:rPr lang="en-IN" b="1" dirty="0">
                <a:solidFill>
                  <a:srgbClr val="FF0000"/>
                </a:solidFill>
                <a:latin typeface="Times New Roman" panose="02020603050405020304" pitchFamily="18" charset="0"/>
                <a:ea typeface="Times New Roman" panose="02020603050405020304" pitchFamily="18" charset="0"/>
              </a:rPr>
              <a:t>8. Multiple Granularity Locking (MGL) </a:t>
            </a:r>
          </a:p>
          <a:p>
            <a:pPr algn="just"/>
            <a:r>
              <a:rPr lang="en-IN" dirty="0">
                <a:solidFill>
                  <a:srgbClr val="FF0000"/>
                </a:solidFill>
                <a:latin typeface="Times New Roman" panose="02020603050405020304" pitchFamily="18" charset="0"/>
                <a:ea typeface="Times New Roman" panose="02020603050405020304" pitchFamily="18" charset="0"/>
              </a:rPr>
              <a:t>	1. Intention Locks: </a:t>
            </a:r>
          </a:p>
          <a:p>
            <a:pPr algn="just"/>
            <a:r>
              <a:rPr lang="en-IN" dirty="0">
                <a:solidFill>
                  <a:srgbClr val="FF0000"/>
                </a:solidFill>
                <a:latin typeface="Times New Roman" panose="02020603050405020304" pitchFamily="18" charset="0"/>
                <a:ea typeface="Times New Roman" panose="02020603050405020304" pitchFamily="18" charset="0"/>
              </a:rPr>
              <a:t>	2. Actual Locks: </a:t>
            </a:r>
            <a:endParaRPr lang="en-IN" dirty="0">
              <a:latin typeface="Calibri" panose="020F0502020204030204" pitchFamily="34" charset="0"/>
              <a:ea typeface="Times New Roman" panose="02020603050405020304" pitchFamily="18" charset="0"/>
              <a:cs typeface="Times New Roman" panose="02020603050405020304" pitchFamily="18" charset="0"/>
            </a:endParaRPr>
          </a:p>
          <a:p>
            <a:pPr marL="257175" indent="-257175" algn="just">
              <a:buAutoNum type="arabicPeriod"/>
            </a:pPr>
            <a:endParaRPr lang="en-IN" sz="135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01756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FE2BB4-325B-3A8F-8DC4-FD5FC3489E4C}"/>
              </a:ext>
            </a:extLst>
          </p:cNvPr>
          <p:cNvSpPr txBox="1"/>
          <p:nvPr/>
        </p:nvSpPr>
        <p:spPr>
          <a:xfrm>
            <a:off x="1299410" y="979972"/>
            <a:ext cx="7630428" cy="2154629"/>
          </a:xfrm>
          <a:prstGeom prst="rect">
            <a:avLst/>
          </a:prstGeom>
          <a:noFill/>
        </p:spPr>
        <p:txBody>
          <a:bodyPr wrap="square">
            <a:spAutoFit/>
          </a:bodyPr>
          <a:lstStyle/>
          <a:p>
            <a:pPr>
              <a:lnSpc>
                <a:spcPct val="115000"/>
              </a:lnSpc>
              <a:spcAft>
                <a:spcPts val="750"/>
              </a:spcAft>
            </a:pPr>
            <a:r>
              <a:rPr lang="en-IN" sz="15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Lock Based Concurrency Control Protocol or Lock-Based Protocols:</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A DBMS must be able to ensure that only serializable, recoverable schedules are allowed and that no actions of committed transactions are lost while undoing aborted transactions. A DBMS typically uses a locking protocol to achieve this. A locking protocol is a set of rules to be followed by each transaction in order to ensure that even though actions of several transactions might be interleaved, the net effect is identical to executing all transactions in some serial order.</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8EC30EEF-D950-0492-D131-8E7690697825}"/>
              </a:ext>
            </a:extLst>
          </p:cNvPr>
          <p:cNvSpPr txBox="1"/>
          <p:nvPr/>
        </p:nvSpPr>
        <p:spPr>
          <a:xfrm>
            <a:off x="1299410" y="3105073"/>
            <a:ext cx="7767588" cy="2705741"/>
          </a:xfrm>
          <a:prstGeom prst="rect">
            <a:avLst/>
          </a:prstGeom>
          <a:noFill/>
        </p:spPr>
        <p:txBody>
          <a:bodyPr wrap="square">
            <a:spAutoFit/>
          </a:bodyPr>
          <a:lstStyle/>
          <a:p>
            <a:pPr algn="just">
              <a:lnSpc>
                <a:spcPct val="115000"/>
              </a:lnSpc>
              <a:spcAft>
                <a:spcPts val="750"/>
              </a:spcAft>
            </a:pPr>
            <a:r>
              <a:rPr lang="en-IN" sz="15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Locks :</a:t>
            </a:r>
            <a:r>
              <a:rPr lang="en-IN" sz="1500" dirty="0">
                <a:latin typeface="Times New Roman" panose="02020603050405020304" pitchFamily="18" charset="0"/>
                <a:ea typeface="Times New Roman" panose="02020603050405020304" pitchFamily="18" charset="0"/>
                <a:cs typeface="Times New Roman" panose="02020603050405020304" pitchFamily="18" charset="0"/>
              </a:rPr>
              <a:t> </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A lock is a variable associated with a data item that describes the status of the item with respect to possible operations that can be applied to it. There is one lock for each data item in the database. Locks are used as a means of synchronizing the access by concurrent transactions to the database items. A Lock is a mechanism to control the access on the particular Data Item. There are various modes in which a data item may be locked several types of locks are used in concurrency control</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marL="257175" indent="-257175">
              <a:lnSpc>
                <a:spcPct val="115000"/>
              </a:lnSpc>
              <a:buFont typeface="Symbol" panose="05050102010706020507" pitchFamily="18" charset="2"/>
              <a:buChar char=""/>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Binary Locks</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marL="257175" indent="-257175">
              <a:lnSpc>
                <a:spcPct val="115000"/>
              </a:lnSpc>
              <a:spcAft>
                <a:spcPts val="750"/>
              </a:spcAft>
              <a:buFont typeface="Symbol" panose="05050102010706020507" pitchFamily="18" charset="2"/>
              <a:buChar char=""/>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Shared/Exclusive (or Read/Write) Locks</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44929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9CCC1A-500E-7D70-0942-01F69BB47AD1}"/>
              </a:ext>
            </a:extLst>
          </p:cNvPr>
          <p:cNvSpPr txBox="1"/>
          <p:nvPr/>
        </p:nvSpPr>
        <p:spPr>
          <a:xfrm>
            <a:off x="1174282" y="1375179"/>
            <a:ext cx="7488455" cy="3793026"/>
          </a:xfrm>
          <a:prstGeom prst="rect">
            <a:avLst/>
          </a:prstGeom>
          <a:noFill/>
        </p:spPr>
        <p:txBody>
          <a:bodyPr wrap="square">
            <a:spAutoFit/>
          </a:bodyPr>
          <a:lstStyle/>
          <a:p>
            <a:pPr algn="just">
              <a:lnSpc>
                <a:spcPct val="115000"/>
              </a:lnSpc>
              <a:spcAft>
                <a:spcPts val="750"/>
              </a:spcAft>
            </a:pPr>
            <a:r>
              <a:rPr lang="en-IN"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Binary Locks:</a:t>
            </a:r>
            <a:endParaRPr lang="en-IN"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dirty="0">
                <a:latin typeface="Times New Roman" panose="02020603050405020304" pitchFamily="18" charset="0"/>
                <a:ea typeface="Times New Roman" panose="02020603050405020304" pitchFamily="18" charset="0"/>
                <a:cs typeface="Times New Roman" panose="02020603050405020304" pitchFamily="18" charset="0"/>
              </a:rPr>
              <a:t> A binary lock can have two states or values. locked and unlocked (or 1 and 0, for simplicity). Two operations, </a:t>
            </a:r>
            <a:r>
              <a:rPr lang="en-IN" dirty="0" err="1">
                <a:latin typeface="Times New Roman" panose="02020603050405020304" pitchFamily="18" charset="0"/>
                <a:ea typeface="Times New Roman" panose="02020603050405020304" pitchFamily="18" charset="0"/>
                <a:cs typeface="Times New Roman" panose="02020603050405020304" pitchFamily="18" charset="0"/>
              </a:rPr>
              <a:t>lock_item</a:t>
            </a:r>
            <a:r>
              <a:rPr lang="en-IN" dirty="0">
                <a:latin typeface="Times New Roman" panose="02020603050405020304" pitchFamily="18" charset="0"/>
                <a:ea typeface="Times New Roman" panose="02020603050405020304" pitchFamily="18" charset="0"/>
                <a:cs typeface="Times New Roman" panose="02020603050405020304" pitchFamily="18" charset="0"/>
              </a:rPr>
              <a:t> and </a:t>
            </a:r>
            <a:r>
              <a:rPr lang="en-IN" dirty="0" err="1">
                <a:latin typeface="Times New Roman" panose="02020603050405020304" pitchFamily="18" charset="0"/>
                <a:ea typeface="Times New Roman" panose="02020603050405020304" pitchFamily="18" charset="0"/>
                <a:cs typeface="Times New Roman" panose="02020603050405020304" pitchFamily="18" charset="0"/>
              </a:rPr>
              <a:t>unlock_item</a:t>
            </a:r>
            <a:r>
              <a:rPr lang="en-IN" dirty="0">
                <a:latin typeface="Times New Roman" panose="02020603050405020304" pitchFamily="18" charset="0"/>
                <a:ea typeface="Times New Roman" panose="02020603050405020304" pitchFamily="18" charset="0"/>
                <a:cs typeface="Times New Roman" panose="02020603050405020304" pitchFamily="18" charset="0"/>
              </a:rPr>
              <a:t>, are used with binary </a:t>
            </a:r>
            <a:r>
              <a:rPr lang="en-IN" dirty="0" err="1">
                <a:latin typeface="Times New Roman" panose="02020603050405020304" pitchFamily="18" charset="0"/>
                <a:ea typeface="Times New Roman" panose="02020603050405020304" pitchFamily="18" charset="0"/>
                <a:cs typeface="Times New Roman" panose="02020603050405020304" pitchFamily="18" charset="0"/>
              </a:rPr>
              <a:t>locking.A</a:t>
            </a:r>
            <a:r>
              <a:rPr lang="en-IN" dirty="0">
                <a:latin typeface="Times New Roman" panose="02020603050405020304" pitchFamily="18" charset="0"/>
                <a:ea typeface="Times New Roman" panose="02020603050405020304" pitchFamily="18" charset="0"/>
                <a:cs typeface="Times New Roman" panose="02020603050405020304" pitchFamily="18" charset="0"/>
              </a:rPr>
              <a:t> transaction requests access to an item X by first issuing a </a:t>
            </a:r>
            <a:r>
              <a:rPr lang="en-IN" dirty="0" err="1">
                <a:latin typeface="Times New Roman" panose="02020603050405020304" pitchFamily="18" charset="0"/>
                <a:ea typeface="Times New Roman" panose="02020603050405020304" pitchFamily="18" charset="0"/>
                <a:cs typeface="Times New Roman" panose="02020603050405020304" pitchFamily="18" charset="0"/>
              </a:rPr>
              <a:t>lock_item</a:t>
            </a:r>
            <a:r>
              <a:rPr lang="en-IN" dirty="0">
                <a:latin typeface="Times New Roman" panose="02020603050405020304" pitchFamily="18" charset="0"/>
                <a:ea typeface="Times New Roman" panose="02020603050405020304" pitchFamily="18" charset="0"/>
                <a:cs typeface="Times New Roman" panose="02020603050405020304" pitchFamily="18" charset="0"/>
              </a:rPr>
              <a:t>(X) operation. If LOCK(X) = 1, the transaction is forced to wait. If LOCK(X) = 0, it is set to 1 (the transaction locks the item) and the transaction is allowed to access item X. When the transaction is through using the item, it issues an </a:t>
            </a:r>
            <a:r>
              <a:rPr lang="en-IN" dirty="0" err="1">
                <a:latin typeface="Times New Roman" panose="02020603050405020304" pitchFamily="18" charset="0"/>
                <a:ea typeface="Times New Roman" panose="02020603050405020304" pitchFamily="18" charset="0"/>
                <a:cs typeface="Times New Roman" panose="02020603050405020304" pitchFamily="18" charset="0"/>
              </a:rPr>
              <a:t>unlock_item</a:t>
            </a:r>
            <a:r>
              <a:rPr lang="en-IN" dirty="0">
                <a:latin typeface="Times New Roman" panose="02020603050405020304" pitchFamily="18" charset="0"/>
                <a:ea typeface="Times New Roman" panose="02020603050405020304" pitchFamily="18" charset="0"/>
                <a:cs typeface="Times New Roman" panose="02020603050405020304" pitchFamily="18" charset="0"/>
              </a:rPr>
              <a:t>(X) operation, which sets LOCK(X) back to 0 (unlocks the item) so that X may be accessed by other transactions. </a:t>
            </a:r>
            <a:endParaRPr lang="en-IN"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32140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07C706E-B74F-3248-C8CD-50CABED7D4E4}"/>
              </a:ext>
            </a:extLst>
          </p:cNvPr>
          <p:cNvSpPr txBox="1"/>
          <p:nvPr/>
        </p:nvSpPr>
        <p:spPr>
          <a:xfrm>
            <a:off x="1355357" y="954279"/>
            <a:ext cx="7227971" cy="3781356"/>
          </a:xfrm>
          <a:prstGeom prst="rect">
            <a:avLst/>
          </a:prstGeom>
          <a:noFill/>
        </p:spPr>
        <p:txBody>
          <a:bodyPr wrap="square">
            <a:spAutoFit/>
          </a:bodyPr>
          <a:lstStyle/>
          <a:p>
            <a:pPr algn="just">
              <a:lnSpc>
                <a:spcPct val="115000"/>
              </a:lnSpc>
              <a:spcAft>
                <a:spcPts val="750"/>
              </a:spcAft>
            </a:pPr>
            <a:r>
              <a:rPr lang="en-IN"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2.Shared/Exclusive (or Read/Write) Locks</a:t>
            </a:r>
            <a:endParaRPr lang="en-IN" sz="15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750"/>
              </a:spcAft>
            </a:pPr>
            <a:r>
              <a:rPr lang="en-IN" dirty="0">
                <a:latin typeface="Times New Roman" panose="02020603050405020304" pitchFamily="18" charset="0"/>
                <a:ea typeface="Times New Roman" panose="02020603050405020304" pitchFamily="18" charset="0"/>
                <a:cs typeface="Times New Roman" panose="02020603050405020304" pitchFamily="18" charset="0"/>
              </a:rPr>
              <a:t>Shared: If a transaction Ti has obtained a shared-mode lock (denoted by S) on item Q, then Ti can read, but cannot write, Q. It is also known as a Read-only lock. In a shared lock, the data item can only read by the </a:t>
            </a:r>
            <a:r>
              <a:rPr lang="en-IN" dirty="0" err="1">
                <a:latin typeface="Times New Roman" panose="02020603050405020304" pitchFamily="18" charset="0"/>
                <a:ea typeface="Times New Roman" panose="02020603050405020304" pitchFamily="18" charset="0"/>
                <a:cs typeface="Times New Roman" panose="02020603050405020304" pitchFamily="18" charset="0"/>
              </a:rPr>
              <a:t>transaction.It</a:t>
            </a:r>
            <a:r>
              <a:rPr lang="en-IN" dirty="0">
                <a:latin typeface="Times New Roman" panose="02020603050405020304" pitchFamily="18" charset="0"/>
                <a:ea typeface="Times New Roman" panose="02020603050405020304" pitchFamily="18" charset="0"/>
                <a:cs typeface="Times New Roman" panose="02020603050405020304" pitchFamily="18" charset="0"/>
              </a:rPr>
              <a:t> can be shared between the transactions because when the transaction holds a lock, then it can't update the data on the data item.</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750"/>
              </a:spcAft>
            </a:pPr>
            <a:r>
              <a:rPr lang="en-IN" dirty="0">
                <a:latin typeface="Times New Roman" panose="02020603050405020304" pitchFamily="18" charset="0"/>
                <a:ea typeface="Times New Roman" panose="02020603050405020304" pitchFamily="18" charset="0"/>
                <a:cs typeface="Times New Roman" panose="02020603050405020304" pitchFamily="18" charset="0"/>
              </a:rPr>
              <a:t>Exclusive: If a transaction Ti has obtained an exclusive-mode lock (denoted by X) on item Q, then Ti can both read and write </a:t>
            </a:r>
            <a:r>
              <a:rPr lang="en-IN" dirty="0" err="1">
                <a:latin typeface="Times New Roman" panose="02020603050405020304" pitchFamily="18" charset="0"/>
                <a:ea typeface="Times New Roman" panose="02020603050405020304" pitchFamily="18" charset="0"/>
                <a:cs typeface="Times New Roman" panose="02020603050405020304" pitchFamily="18" charset="0"/>
              </a:rPr>
              <a:t>Q.In</a:t>
            </a:r>
            <a:r>
              <a:rPr lang="en-IN" dirty="0">
                <a:latin typeface="Times New Roman" panose="02020603050405020304" pitchFamily="18" charset="0"/>
                <a:ea typeface="Times New Roman" panose="02020603050405020304" pitchFamily="18" charset="0"/>
                <a:cs typeface="Times New Roman" panose="02020603050405020304" pitchFamily="18" charset="0"/>
              </a:rPr>
              <a:t> the exclusive lock, the data item can be both reads as well as written by the </a:t>
            </a:r>
            <a:r>
              <a:rPr lang="en-IN" dirty="0" err="1">
                <a:latin typeface="Times New Roman" panose="02020603050405020304" pitchFamily="18" charset="0"/>
                <a:ea typeface="Times New Roman" panose="02020603050405020304" pitchFamily="18" charset="0"/>
                <a:cs typeface="Times New Roman" panose="02020603050405020304" pitchFamily="18" charset="0"/>
              </a:rPr>
              <a:t>transaction.This</a:t>
            </a:r>
            <a:r>
              <a:rPr lang="en-IN" dirty="0">
                <a:latin typeface="Times New Roman" panose="02020603050405020304" pitchFamily="18" charset="0"/>
                <a:ea typeface="Times New Roman" panose="02020603050405020304" pitchFamily="18" charset="0"/>
                <a:cs typeface="Times New Roman" panose="02020603050405020304" pitchFamily="18" charset="0"/>
              </a:rPr>
              <a:t> lock is exclusive, and in this lock, multiple transactions do not modify the same data simultaneously.</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00313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FA3CD6-5885-0C75-C46E-70C820D35462}"/>
              </a:ext>
            </a:extLst>
          </p:cNvPr>
          <p:cNvSpPr txBox="1"/>
          <p:nvPr/>
        </p:nvSpPr>
        <p:spPr>
          <a:xfrm>
            <a:off x="1248877" y="1205748"/>
            <a:ext cx="7644866" cy="3928961"/>
          </a:xfrm>
          <a:prstGeom prst="rect">
            <a:avLst/>
          </a:prstGeom>
          <a:noFill/>
        </p:spPr>
        <p:txBody>
          <a:bodyPr wrap="square">
            <a:spAutoFit/>
          </a:bodyPr>
          <a:lstStyle/>
          <a:p>
            <a:pPr>
              <a:lnSpc>
                <a:spcPct val="115000"/>
              </a:lnSpc>
              <a:spcAft>
                <a:spcPts val="750"/>
              </a:spcAft>
            </a:pPr>
            <a:r>
              <a:rPr lang="en-IN" dirty="0">
                <a:latin typeface="Times New Roman" panose="02020603050405020304" pitchFamily="18" charset="0"/>
                <a:ea typeface="Times New Roman" panose="02020603050405020304" pitchFamily="18" charset="0"/>
                <a:cs typeface="Times New Roman" panose="02020603050405020304" pitchFamily="18" charset="0"/>
              </a:rPr>
              <a:t>The Two-Phase Locking Protocol :</a:t>
            </a:r>
            <a:endParaRPr lang="en-IN" dirty="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750"/>
              </a:spcAft>
            </a:pPr>
            <a:r>
              <a:rPr lang="en-IN" dirty="0">
                <a:latin typeface="Times New Roman" panose="02020603050405020304" pitchFamily="18" charset="0"/>
                <a:ea typeface="Times New Roman" panose="02020603050405020304" pitchFamily="18" charset="0"/>
                <a:cs typeface="Times New Roman" panose="02020603050405020304" pitchFamily="18" charset="0"/>
              </a:rPr>
              <a:t>One protocol that ensures conflict-serializability is the two-phase locking protocol.in 2PL protocol requires that each transaction issue lock and unlock requests in two phases.</a:t>
            </a:r>
            <a:endParaRPr lang="en-IN" dirty="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750"/>
              </a:spcAft>
            </a:pPr>
            <a:r>
              <a:rPr lang="en-IN" dirty="0">
                <a:latin typeface="Times New Roman" panose="02020603050405020304" pitchFamily="18" charset="0"/>
                <a:ea typeface="Times New Roman" panose="02020603050405020304" pitchFamily="18" charset="0"/>
                <a:cs typeface="Times New Roman" panose="02020603050405020304" pitchFamily="18" charset="0"/>
              </a:rPr>
              <a:t>A transaction is said to follow the Two-Phase Locking protocol if Locking and Unlocking can be done in two phases. There are two phases of 2PL:</a:t>
            </a:r>
            <a:endParaRPr lang="en-IN"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750"/>
              </a:spcAft>
            </a:pPr>
            <a:r>
              <a:rPr lang="en-IN"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Growing phase: or expanding: </a:t>
            </a:r>
            <a:r>
              <a:rPr lang="en-IN" dirty="0">
                <a:latin typeface="Times New Roman" panose="02020603050405020304" pitchFamily="18" charset="0"/>
                <a:ea typeface="Times New Roman" panose="02020603050405020304" pitchFamily="18" charset="0"/>
                <a:cs typeface="Times New Roman" panose="02020603050405020304" pitchFamily="18" charset="0"/>
              </a:rPr>
              <a:t>In the growing phase A transaction may obtain locks but may not release any locks. In the growing phase, a new lock on the data item may be acquired by the transaction, but none can be released. New locks on data items may be acquired but none can be released.</a:t>
            </a:r>
            <a:endParaRPr lang="en-IN"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21203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691897-B01B-9584-8667-E06A0E4BCD98}"/>
              </a:ext>
            </a:extLst>
          </p:cNvPr>
          <p:cNvSpPr txBox="1"/>
          <p:nvPr/>
        </p:nvSpPr>
        <p:spPr>
          <a:xfrm>
            <a:off x="1118937" y="1182178"/>
            <a:ext cx="7825339" cy="4378443"/>
          </a:xfrm>
          <a:prstGeom prst="rect">
            <a:avLst/>
          </a:prstGeom>
          <a:noFill/>
        </p:spPr>
        <p:txBody>
          <a:bodyPr wrap="square">
            <a:spAutoFit/>
          </a:bodyPr>
          <a:lstStyle/>
          <a:p>
            <a:pPr>
              <a:lnSpc>
                <a:spcPct val="150000"/>
              </a:lnSpc>
              <a:spcAft>
                <a:spcPts val="750"/>
              </a:spcAft>
            </a:pPr>
            <a:r>
              <a:rPr lang="en-IN"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Shrinking phase</a:t>
            </a:r>
            <a:r>
              <a:rPr lang="en-IN" b="1" dirty="0">
                <a:latin typeface="Times New Roman" panose="02020603050405020304" pitchFamily="18" charset="0"/>
                <a:ea typeface="Times New Roman" panose="02020603050405020304" pitchFamily="18" charset="0"/>
                <a:cs typeface="Times New Roman" panose="02020603050405020304" pitchFamily="18" charset="0"/>
              </a:rPr>
              <a:t>: </a:t>
            </a:r>
            <a:endParaRPr lang="en-IN"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latin typeface="Times New Roman" panose="02020603050405020304" pitchFamily="18" charset="0"/>
                <a:ea typeface="Times New Roman" panose="02020603050405020304" pitchFamily="18" charset="0"/>
                <a:cs typeface="Times New Roman" panose="02020603050405020304" pitchFamily="18" charset="0"/>
              </a:rPr>
              <a:t>A transaction may release locks but may not obtain any new locks. In the shrinking phase, existing lock held by the transaction may be released, but no new locks can be acquired. The two-phase locking protocol divides the execution phase of the transaction into three parts. In the first part, when the execution of the transaction starts, it seeks permission for the lock it requires. In the second part, the transaction acquires all the locks. The third phase is started as soon as the transaction releases its first lock. In the third phase, the transaction cannot demand any new locks. It only releases the acquired locks. In the below example, if lock conversion is allowed then the following phase can happen:</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latin typeface="Times New Roman" panose="02020603050405020304" pitchFamily="18" charset="0"/>
                <a:ea typeface="Times New Roman" panose="02020603050405020304" pitchFamily="18" charset="0"/>
                <a:cs typeface="Times New Roman" panose="02020603050405020304" pitchFamily="18" charset="0"/>
              </a:rPr>
              <a:t>Upgrading of lock (from S(a) to X (a)) is allowed in growing </a:t>
            </a:r>
            <a:r>
              <a:rPr lang="en-IN" sz="1650" dirty="0" err="1">
                <a:latin typeface="Times New Roman" panose="02020603050405020304" pitchFamily="18" charset="0"/>
                <a:ea typeface="Times New Roman" panose="02020603050405020304" pitchFamily="18" charset="0"/>
                <a:cs typeface="Times New Roman" panose="02020603050405020304" pitchFamily="18" charset="0"/>
              </a:rPr>
              <a:t>phase.Downgrading</a:t>
            </a:r>
            <a:r>
              <a:rPr lang="en-IN" sz="1650" dirty="0">
                <a:latin typeface="Times New Roman" panose="02020603050405020304" pitchFamily="18" charset="0"/>
                <a:ea typeface="Times New Roman" panose="02020603050405020304" pitchFamily="18" charset="0"/>
                <a:cs typeface="Times New Roman" panose="02020603050405020304" pitchFamily="18" charset="0"/>
              </a:rPr>
              <a:t> of lock (from X(a) to S(a)) must be done in shrinking phase.</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32281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CCD60D-354E-A81C-DAFA-A2F69166C89E}"/>
              </a:ext>
            </a:extLst>
          </p:cNvPr>
          <p:cNvSpPr txBox="1"/>
          <p:nvPr/>
        </p:nvSpPr>
        <p:spPr>
          <a:xfrm>
            <a:off x="1458227" y="1142233"/>
            <a:ext cx="7392203" cy="4613058"/>
          </a:xfrm>
          <a:prstGeom prst="rect">
            <a:avLst/>
          </a:prstGeom>
          <a:noFill/>
        </p:spPr>
        <p:txBody>
          <a:bodyPr wrap="square">
            <a:spAutoFit/>
          </a:bodyPr>
          <a:lstStyle/>
          <a:p>
            <a:pPr algn="just">
              <a:lnSpc>
                <a:spcPct val="150000"/>
              </a:lnSpc>
            </a:pPr>
            <a:r>
              <a:rPr lang="en-IN" dirty="0">
                <a:latin typeface="Times New Roman" panose="02020603050405020304" pitchFamily="18" charset="0"/>
                <a:cs typeface="Times New Roman" panose="02020603050405020304" pitchFamily="18" charset="0"/>
              </a:rPr>
              <a:t>Timestamp Concurrency Control Algorithms </a:t>
            </a:r>
          </a:p>
          <a:p>
            <a:pPr algn="just">
              <a:lnSpc>
                <a:spcPct val="150000"/>
              </a:lnSpc>
            </a:pPr>
            <a:r>
              <a:rPr lang="en-IN" dirty="0">
                <a:latin typeface="Times New Roman" panose="02020603050405020304" pitchFamily="18" charset="0"/>
                <a:cs typeface="Times New Roman" panose="02020603050405020304" pitchFamily="18" charset="0"/>
              </a:rPr>
              <a:t>Timestamp-based concurrency control algorithms use a transaction’s timestamp to coordinate concurrent access to a data item to ensure serializability. A timestamp is a unique identifier given by DBMS to a transaction that represents the transaction’s start time. </a:t>
            </a:r>
          </a:p>
          <a:p>
            <a:pPr algn="just">
              <a:lnSpc>
                <a:spcPct val="150000"/>
              </a:lnSpc>
            </a:pPr>
            <a:r>
              <a:rPr lang="en-IN" dirty="0">
                <a:latin typeface="Times New Roman" panose="02020603050405020304" pitchFamily="18" charset="0"/>
                <a:cs typeface="Times New Roman" panose="02020603050405020304" pitchFamily="18" charset="0"/>
              </a:rPr>
              <a:t>These algorithms ensure that transactions commit in the order dictated by their timestamps. An older transaction should commit before a younger transaction, since the older transaction enters the system before the younger one. </a:t>
            </a:r>
          </a:p>
          <a:p>
            <a:pPr algn="just">
              <a:lnSpc>
                <a:spcPct val="150000"/>
              </a:lnSpc>
            </a:pPr>
            <a:r>
              <a:rPr lang="en-IN" dirty="0">
                <a:latin typeface="Times New Roman" panose="02020603050405020304" pitchFamily="18" charset="0"/>
                <a:cs typeface="Times New Roman" panose="02020603050405020304" pitchFamily="18" charset="0"/>
              </a:rPr>
              <a:t>Timestamp-based concurrency control techniques generate serializable schedules such that the equivalent serial schedule is arranged in order of the age of the participating transactions. </a:t>
            </a:r>
          </a:p>
        </p:txBody>
      </p:sp>
    </p:spTree>
    <p:extLst>
      <p:ext uri="{BB962C8B-B14F-4D97-AF65-F5344CB8AC3E}">
        <p14:creationId xmlns:p14="http://schemas.microsoft.com/office/powerpoint/2010/main" val="10647096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5716C9-20E8-1B68-4EF5-B8BDBCF36473}"/>
              </a:ext>
            </a:extLst>
          </p:cNvPr>
          <p:cNvSpPr txBox="1"/>
          <p:nvPr/>
        </p:nvSpPr>
        <p:spPr>
          <a:xfrm>
            <a:off x="1333700" y="1194792"/>
            <a:ext cx="7610576" cy="1200329"/>
          </a:xfrm>
          <a:prstGeom prst="rect">
            <a:avLst/>
          </a:prstGeom>
          <a:noFill/>
        </p:spPr>
        <p:txBody>
          <a:bodyPr wrap="square">
            <a:spAutoFit/>
          </a:bodyPr>
          <a:lstStyle/>
          <a:p>
            <a:r>
              <a:rPr lang="en-IN" dirty="0">
                <a:latin typeface="Times New Roman" panose="02020603050405020304" pitchFamily="18" charset="0"/>
                <a:cs typeface="Times New Roman" panose="02020603050405020304" pitchFamily="18" charset="0"/>
              </a:rPr>
              <a:t>Some of timestamp based concurrency control algorithms are − </a:t>
            </a:r>
          </a:p>
          <a:p>
            <a:r>
              <a:rPr lang="en-IN" dirty="0">
                <a:latin typeface="Times New Roman" panose="02020603050405020304" pitchFamily="18" charset="0"/>
                <a:cs typeface="Times New Roman" panose="02020603050405020304" pitchFamily="18" charset="0"/>
              </a:rPr>
              <a:t>• Basic timestamp ordering algorithm. </a:t>
            </a:r>
          </a:p>
          <a:p>
            <a:r>
              <a:rPr lang="en-IN" dirty="0">
                <a:latin typeface="Times New Roman" panose="02020603050405020304" pitchFamily="18" charset="0"/>
                <a:cs typeface="Times New Roman" panose="02020603050405020304" pitchFamily="18" charset="0"/>
              </a:rPr>
              <a:t>• Conservative timestamp ordering algorithm. </a:t>
            </a:r>
          </a:p>
          <a:p>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Multiversion</a:t>
            </a:r>
            <a:r>
              <a:rPr lang="en-IN" dirty="0">
                <a:latin typeface="Times New Roman" panose="02020603050405020304" pitchFamily="18" charset="0"/>
                <a:cs typeface="Times New Roman" panose="02020603050405020304" pitchFamily="18" charset="0"/>
              </a:rPr>
              <a:t> algorithm based upon timestamp ordering. </a:t>
            </a:r>
          </a:p>
        </p:txBody>
      </p:sp>
      <p:sp>
        <p:nvSpPr>
          <p:cNvPr id="5" name="TextBox 4">
            <a:extLst>
              <a:ext uri="{FF2B5EF4-FFF2-40B4-BE49-F238E27FC236}">
                <a16:creationId xmlns:a16="http://schemas.microsoft.com/office/drawing/2014/main" id="{5574A916-CB52-81D0-8659-97CB005EF81A}"/>
              </a:ext>
            </a:extLst>
          </p:cNvPr>
          <p:cNvSpPr txBox="1"/>
          <p:nvPr/>
        </p:nvSpPr>
        <p:spPr>
          <a:xfrm>
            <a:off x="1261511" y="2459504"/>
            <a:ext cx="7552823" cy="3139321"/>
          </a:xfrm>
          <a:prstGeom prst="rect">
            <a:avLst/>
          </a:prstGeom>
          <a:noFill/>
        </p:spPr>
        <p:txBody>
          <a:bodyPr wrap="square">
            <a:spAutoFit/>
          </a:bodyPr>
          <a:lstStyle/>
          <a:p>
            <a:r>
              <a:rPr lang="en-IN" dirty="0">
                <a:latin typeface="Times New Roman" panose="02020603050405020304" pitchFamily="18" charset="0"/>
                <a:cs typeface="Times New Roman" panose="02020603050405020304" pitchFamily="18" charset="0"/>
              </a:rPr>
              <a:t>Timestamp-based ordering follows three rules to enforce serializability − </a:t>
            </a:r>
          </a:p>
          <a:p>
            <a:r>
              <a:rPr lang="en-IN" dirty="0">
                <a:latin typeface="Times New Roman" panose="02020603050405020304" pitchFamily="18" charset="0"/>
                <a:cs typeface="Times New Roman" panose="02020603050405020304" pitchFamily="18" charset="0"/>
              </a:rPr>
              <a:t>• Access Rule − When two transactions try to access the same data item simultaneously, for conflicting operations, priority is given to the older transaction. This causes the younger transaction to wait for the older transaction to commit first. </a:t>
            </a:r>
          </a:p>
          <a:p>
            <a:r>
              <a:rPr lang="en-IN" dirty="0">
                <a:latin typeface="Times New Roman" panose="02020603050405020304" pitchFamily="18" charset="0"/>
                <a:cs typeface="Times New Roman" panose="02020603050405020304" pitchFamily="18" charset="0"/>
              </a:rPr>
              <a:t>• Late Transaction Rule − If a younger transaction has written a data item, then an older transaction is not allowed to read or write that data item. This rule prevents the older transaction from being committed after the younger transaction has already been committed. </a:t>
            </a:r>
          </a:p>
          <a:p>
            <a:r>
              <a:rPr lang="en-IN" dirty="0">
                <a:latin typeface="Times New Roman" panose="02020603050405020304" pitchFamily="18" charset="0"/>
                <a:cs typeface="Times New Roman" panose="02020603050405020304" pitchFamily="18" charset="0"/>
              </a:rPr>
              <a:t>• Younger Transaction Rule − A younger transaction can read or write a data item that has already been written by an older transaction. </a:t>
            </a:r>
          </a:p>
        </p:txBody>
      </p:sp>
    </p:spTree>
    <p:extLst>
      <p:ext uri="{BB962C8B-B14F-4D97-AF65-F5344CB8AC3E}">
        <p14:creationId xmlns:p14="http://schemas.microsoft.com/office/powerpoint/2010/main" val="27599768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D2A12B7-4443-47D0-8FE8-E873D3074178}"/>
              </a:ext>
            </a:extLst>
          </p:cNvPr>
          <p:cNvPicPr>
            <a:picLocks noChangeAspect="1"/>
          </p:cNvPicPr>
          <p:nvPr/>
        </p:nvPicPr>
        <p:blipFill>
          <a:blip r:embed="rId2"/>
          <a:stretch>
            <a:fillRect/>
          </a:stretch>
        </p:blipFill>
        <p:spPr>
          <a:xfrm>
            <a:off x="1328142" y="914802"/>
            <a:ext cx="7815859" cy="4584232"/>
          </a:xfrm>
          <a:prstGeom prst="rect">
            <a:avLst/>
          </a:prstGeom>
        </p:spPr>
      </p:pic>
    </p:spTree>
    <p:extLst>
      <p:ext uri="{BB962C8B-B14F-4D97-AF65-F5344CB8AC3E}">
        <p14:creationId xmlns:p14="http://schemas.microsoft.com/office/powerpoint/2010/main" val="28800123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7DE97E-F502-9B90-DF15-931AAFE324FB}"/>
              </a:ext>
            </a:extLst>
          </p:cNvPr>
          <p:cNvSpPr txBox="1"/>
          <p:nvPr/>
        </p:nvSpPr>
        <p:spPr>
          <a:xfrm>
            <a:off x="1506955" y="1257737"/>
            <a:ext cx="6888680" cy="4524315"/>
          </a:xfrm>
          <a:prstGeom prst="rect">
            <a:avLst/>
          </a:prstGeom>
          <a:noFill/>
        </p:spPr>
        <p:txBody>
          <a:bodyPr wrap="square">
            <a:spAutoFit/>
          </a:bodyPr>
          <a:lstStyle/>
          <a:p>
            <a:pPr algn="just"/>
            <a:r>
              <a:rPr lang="en-US" b="1" dirty="0">
                <a:latin typeface="Times New Roman" panose="02020603050405020304" pitchFamily="18" charset="0"/>
                <a:cs typeface="Times New Roman" panose="02020603050405020304" pitchFamily="18" charset="0"/>
              </a:rPr>
              <a:t>1. Two-Phase Locking Protocol (2PL)</a:t>
            </a:r>
          </a:p>
          <a:p>
            <a:pPr algn="just">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Concept</a:t>
            </a:r>
            <a:r>
              <a:rPr lang="en-US" dirty="0">
                <a:latin typeface="Times New Roman" panose="02020603050405020304" pitchFamily="18" charset="0"/>
                <a:cs typeface="Times New Roman" panose="02020603050405020304" pitchFamily="18" charset="0"/>
              </a:rPr>
              <a:t>: Transactions are divided into two phases:</a:t>
            </a:r>
          </a:p>
          <a:p>
            <a:pPr marL="557213" lvl="1" indent="-214313" algn="just">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Growing Phase</a:t>
            </a:r>
            <a:r>
              <a:rPr lang="en-US" dirty="0">
                <a:latin typeface="Times New Roman" panose="02020603050405020304" pitchFamily="18" charset="0"/>
                <a:cs typeface="Times New Roman" panose="02020603050405020304" pitchFamily="18" charset="0"/>
              </a:rPr>
              <a:t>: Locks are acquired but not released.</a:t>
            </a:r>
          </a:p>
          <a:p>
            <a:pPr marL="557213" lvl="1" indent="-214313" algn="just">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Shrinking Phase</a:t>
            </a:r>
            <a:r>
              <a:rPr lang="en-US" dirty="0">
                <a:latin typeface="Times New Roman" panose="02020603050405020304" pitchFamily="18" charset="0"/>
                <a:cs typeface="Times New Roman" panose="02020603050405020304" pitchFamily="18" charset="0"/>
              </a:rPr>
              <a:t>: Locks are released, but no new locks are acquired.</a:t>
            </a:r>
          </a:p>
          <a:p>
            <a:pPr algn="just">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Variants</a:t>
            </a:r>
            <a:r>
              <a:rPr lang="en-US" dirty="0">
                <a:latin typeface="Times New Roman" panose="02020603050405020304" pitchFamily="18" charset="0"/>
                <a:cs typeface="Times New Roman" panose="02020603050405020304" pitchFamily="18" charset="0"/>
              </a:rPr>
              <a:t>:</a:t>
            </a:r>
          </a:p>
          <a:p>
            <a:pPr marL="557213" lvl="1" indent="-214313" algn="just">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Strict 2PL</a:t>
            </a:r>
            <a:r>
              <a:rPr lang="en-US" dirty="0">
                <a:latin typeface="Times New Roman" panose="02020603050405020304" pitchFamily="18" charset="0"/>
                <a:cs typeface="Times New Roman" panose="02020603050405020304" pitchFamily="18" charset="0"/>
              </a:rPr>
              <a:t>: All locks are held until the transaction commits or aborts.</a:t>
            </a:r>
          </a:p>
          <a:p>
            <a:pPr marL="557213" lvl="1" indent="-214313" algn="just">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Rigorous 2PL</a:t>
            </a:r>
            <a:r>
              <a:rPr lang="en-US" dirty="0">
                <a:latin typeface="Times New Roman" panose="02020603050405020304" pitchFamily="18" charset="0"/>
                <a:cs typeface="Times New Roman" panose="02020603050405020304" pitchFamily="18" charset="0"/>
              </a:rPr>
              <a:t>: All locks are released only after the transaction commits.</a:t>
            </a:r>
          </a:p>
          <a:p>
            <a:pPr algn="just">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Advantages</a:t>
            </a:r>
            <a:r>
              <a:rPr lang="en-US" dirty="0">
                <a:latin typeface="Times New Roman" panose="02020603050405020304" pitchFamily="18" charset="0"/>
                <a:cs typeface="Times New Roman" panose="02020603050405020304" pitchFamily="18" charset="0"/>
              </a:rPr>
              <a:t>:</a:t>
            </a:r>
          </a:p>
          <a:p>
            <a:pPr marL="557213" lvl="1" indent="-214313"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Guarantees serializability.</a:t>
            </a:r>
          </a:p>
          <a:p>
            <a:pPr marL="557213" lvl="1" indent="-214313"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Strict 2PL prevents cascading rollbacks.</a:t>
            </a:r>
          </a:p>
          <a:p>
            <a:pPr algn="just">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Disadvantages</a:t>
            </a:r>
            <a:r>
              <a:rPr lang="en-US" dirty="0">
                <a:latin typeface="Times New Roman" panose="02020603050405020304" pitchFamily="18" charset="0"/>
                <a:cs typeface="Times New Roman" panose="02020603050405020304" pitchFamily="18" charset="0"/>
              </a:rPr>
              <a:t>:</a:t>
            </a:r>
          </a:p>
          <a:p>
            <a:pPr marL="557213" lvl="1" indent="-214313"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Deadlocks may occur.</a:t>
            </a:r>
          </a:p>
          <a:p>
            <a:pPr marL="557213" lvl="1" indent="-214313"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Can lead to reduced concurrency.</a:t>
            </a:r>
          </a:p>
        </p:txBody>
      </p:sp>
    </p:spTree>
    <p:extLst>
      <p:ext uri="{BB962C8B-B14F-4D97-AF65-F5344CB8AC3E}">
        <p14:creationId xmlns:p14="http://schemas.microsoft.com/office/powerpoint/2010/main" val="6532404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6639A-39DB-B57B-C4FB-7C2ECFD4CC8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49D8D76-CC58-323F-1B98-78AE25E2D7E1}"/>
              </a:ext>
            </a:extLst>
          </p:cNvPr>
          <p:cNvSpPr txBox="1"/>
          <p:nvPr/>
        </p:nvSpPr>
        <p:spPr>
          <a:xfrm>
            <a:off x="1312044" y="1045577"/>
            <a:ext cx="7538386" cy="3970318"/>
          </a:xfrm>
          <a:prstGeom prst="rect">
            <a:avLst/>
          </a:prstGeom>
          <a:noFill/>
        </p:spPr>
        <p:txBody>
          <a:bodyPr wrap="square">
            <a:spAutoFit/>
          </a:bodyPr>
          <a:lstStyle/>
          <a:p>
            <a:r>
              <a:rPr lang="en-US" b="1" dirty="0">
                <a:latin typeface="Times New Roman" panose="02020603050405020304" pitchFamily="18" charset="0"/>
                <a:cs typeface="Times New Roman" panose="02020603050405020304" pitchFamily="18" charset="0"/>
              </a:rPr>
              <a:t>2. Timestamp-Based Protocols</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Concept</a:t>
            </a:r>
            <a:r>
              <a:rPr lang="en-US" dirty="0">
                <a:latin typeface="Times New Roman" panose="02020603050405020304" pitchFamily="18" charset="0"/>
                <a:cs typeface="Times New Roman" panose="02020603050405020304" pitchFamily="18" charset="0"/>
              </a:rPr>
              <a:t>: Each transaction is assigned a unique timestamp. Operations are executed based on these timestamps to ensure serializability.</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Rules</a:t>
            </a:r>
            <a:r>
              <a:rPr lang="en-US" dirty="0">
                <a:latin typeface="Times New Roman" panose="02020603050405020304" pitchFamily="18" charset="0"/>
                <a:cs typeface="Times New Roman" panose="02020603050405020304" pitchFamily="18" charset="0"/>
              </a:rPr>
              <a:t>:</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 </a:t>
            </a:r>
            <a:r>
              <a:rPr lang="en-US" b="1" dirty="0">
                <a:latin typeface="Times New Roman" panose="02020603050405020304" pitchFamily="18" charset="0"/>
                <a:cs typeface="Times New Roman" panose="02020603050405020304" pitchFamily="18" charset="0"/>
              </a:rPr>
              <a:t>read operation</a:t>
            </a:r>
            <a:r>
              <a:rPr lang="en-US" dirty="0">
                <a:latin typeface="Times New Roman" panose="02020603050405020304" pitchFamily="18" charset="0"/>
                <a:cs typeface="Times New Roman" panose="02020603050405020304" pitchFamily="18" charset="0"/>
              </a:rPr>
              <a:t> is allowed if the transaction's timestamp is greater than the write timestamp of the data item.</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 </a:t>
            </a:r>
            <a:r>
              <a:rPr lang="en-US" b="1" dirty="0">
                <a:latin typeface="Times New Roman" panose="02020603050405020304" pitchFamily="18" charset="0"/>
                <a:cs typeface="Times New Roman" panose="02020603050405020304" pitchFamily="18" charset="0"/>
              </a:rPr>
              <a:t>write operation</a:t>
            </a:r>
            <a:r>
              <a:rPr lang="en-US" dirty="0">
                <a:latin typeface="Times New Roman" panose="02020603050405020304" pitchFamily="18" charset="0"/>
                <a:cs typeface="Times New Roman" panose="02020603050405020304" pitchFamily="18" charset="0"/>
              </a:rPr>
              <a:t> is allowed if the transaction's timestamp is greater than the read and write timestamps of the data item.</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Advantages</a:t>
            </a:r>
            <a:r>
              <a:rPr lang="en-US" dirty="0">
                <a:latin typeface="Times New Roman" panose="02020603050405020304" pitchFamily="18" charset="0"/>
                <a:cs typeface="Times New Roman" panose="02020603050405020304" pitchFamily="18" charset="0"/>
              </a:rPr>
              <a:t>:</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No deadlocks.</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Simple conflict resolution.</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Disadvantages</a:t>
            </a:r>
            <a:r>
              <a:rPr lang="en-US" dirty="0">
                <a:latin typeface="Times New Roman" panose="02020603050405020304" pitchFamily="18" charset="0"/>
                <a:cs typeface="Times New Roman" panose="02020603050405020304" pitchFamily="18" charset="0"/>
              </a:rPr>
              <a:t>:</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May lead to unnecessary transaction aborts.</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High overhead for maintaining timestamps.</a:t>
            </a:r>
          </a:p>
        </p:txBody>
      </p:sp>
    </p:spTree>
    <p:extLst>
      <p:ext uri="{BB962C8B-B14F-4D97-AF65-F5344CB8AC3E}">
        <p14:creationId xmlns:p14="http://schemas.microsoft.com/office/powerpoint/2010/main" val="21096538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03B91-ACA6-0436-A506-BD30B346CB0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31C35A5-2F79-D3AE-EC04-4321959EDF53}"/>
              </a:ext>
            </a:extLst>
          </p:cNvPr>
          <p:cNvSpPr txBox="1"/>
          <p:nvPr/>
        </p:nvSpPr>
        <p:spPr>
          <a:xfrm>
            <a:off x="1463641" y="1205603"/>
            <a:ext cx="7170220" cy="3693319"/>
          </a:xfrm>
          <a:prstGeom prst="rect">
            <a:avLst/>
          </a:prstGeom>
          <a:noFill/>
        </p:spPr>
        <p:txBody>
          <a:bodyPr wrap="square">
            <a:spAutoFit/>
          </a:bodyPr>
          <a:lstStyle/>
          <a:p>
            <a:r>
              <a:rPr lang="en-US" b="1" dirty="0">
                <a:latin typeface="Times New Roman" panose="02020603050405020304" pitchFamily="18" charset="0"/>
                <a:cs typeface="Times New Roman" panose="02020603050405020304" pitchFamily="18" charset="0"/>
              </a:rPr>
              <a:t>3. Multi-Version Concurrency Control (MVCC)</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Concept</a:t>
            </a:r>
            <a:r>
              <a:rPr lang="en-US" dirty="0">
                <a:latin typeface="Times New Roman" panose="02020603050405020304" pitchFamily="18" charset="0"/>
                <a:cs typeface="Times New Roman" panose="02020603050405020304" pitchFamily="18" charset="0"/>
              </a:rPr>
              <a:t>: Maintains multiple versions of data items to enable concurrent access without locking.</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Working</a:t>
            </a:r>
            <a:r>
              <a:rPr lang="en-US" dirty="0">
                <a:latin typeface="Times New Roman" panose="02020603050405020304" pitchFamily="18" charset="0"/>
                <a:cs typeface="Times New Roman" panose="02020603050405020304" pitchFamily="18" charset="0"/>
              </a:rPr>
              <a:t>:</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Each data item has a </a:t>
            </a:r>
            <a:r>
              <a:rPr lang="en-US" b="1" dirty="0">
                <a:latin typeface="Times New Roman" panose="02020603050405020304" pitchFamily="18" charset="0"/>
                <a:cs typeface="Times New Roman" panose="02020603050405020304" pitchFamily="18" charset="0"/>
              </a:rPr>
              <a:t>read timestamp</a:t>
            </a:r>
            <a:r>
              <a:rPr lang="en-US" dirty="0">
                <a:latin typeface="Times New Roman" panose="02020603050405020304" pitchFamily="18" charset="0"/>
                <a:cs typeface="Times New Roman" panose="02020603050405020304" pitchFamily="18" charset="0"/>
              </a:rPr>
              <a:t> and a </a:t>
            </a:r>
            <a:r>
              <a:rPr lang="en-US" b="1" dirty="0">
                <a:latin typeface="Times New Roman" panose="02020603050405020304" pitchFamily="18" charset="0"/>
                <a:cs typeface="Times New Roman" panose="02020603050405020304" pitchFamily="18" charset="0"/>
              </a:rPr>
              <a:t>write timestamp</a:t>
            </a:r>
            <a:r>
              <a:rPr lang="en-US" dirty="0">
                <a:latin typeface="Times New Roman" panose="02020603050405020304" pitchFamily="18" charset="0"/>
                <a:cs typeface="Times New Roman" panose="02020603050405020304" pitchFamily="18" charset="0"/>
              </a:rPr>
              <a:t>.</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Transactions read the latest version valid for their timestamp and write new versions for changes.</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Advantages</a:t>
            </a:r>
            <a:r>
              <a:rPr lang="en-US" dirty="0">
                <a:latin typeface="Times New Roman" panose="02020603050405020304" pitchFamily="18" charset="0"/>
                <a:cs typeface="Times New Roman" panose="02020603050405020304" pitchFamily="18" charset="0"/>
              </a:rPr>
              <a:t>:</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No locking needed for reads.</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High performance for read-heavy workloads.</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Disadvantages</a:t>
            </a:r>
            <a:r>
              <a:rPr lang="en-US" dirty="0">
                <a:latin typeface="Times New Roman" panose="02020603050405020304" pitchFamily="18" charset="0"/>
                <a:cs typeface="Times New Roman" panose="02020603050405020304" pitchFamily="18" charset="0"/>
              </a:rPr>
              <a:t>:</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Increased storage requirement.</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Complexity in version management.</a:t>
            </a:r>
          </a:p>
        </p:txBody>
      </p:sp>
    </p:spTree>
    <p:extLst>
      <p:ext uri="{BB962C8B-B14F-4D97-AF65-F5344CB8AC3E}">
        <p14:creationId xmlns:p14="http://schemas.microsoft.com/office/powerpoint/2010/main" val="29626558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CD743-751E-3EE4-BB4B-DD65AD0B303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112062B-1D86-C3B7-4769-6453000D5753}"/>
              </a:ext>
            </a:extLst>
          </p:cNvPr>
          <p:cNvSpPr txBox="1"/>
          <p:nvPr/>
        </p:nvSpPr>
        <p:spPr>
          <a:xfrm>
            <a:off x="1427547" y="1155070"/>
            <a:ext cx="7480634" cy="3416320"/>
          </a:xfrm>
          <a:prstGeom prst="rect">
            <a:avLst/>
          </a:prstGeom>
          <a:noFill/>
        </p:spPr>
        <p:txBody>
          <a:bodyPr wrap="square">
            <a:spAutoFit/>
          </a:bodyPr>
          <a:lstStyle/>
          <a:p>
            <a:r>
              <a:rPr lang="en-US" b="1" dirty="0">
                <a:latin typeface="Times New Roman" panose="02020603050405020304" pitchFamily="18" charset="0"/>
                <a:cs typeface="Times New Roman" panose="02020603050405020304" pitchFamily="18" charset="0"/>
              </a:rPr>
              <a:t>4. Validation-Based Protocols</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Concept</a:t>
            </a:r>
            <a:r>
              <a:rPr lang="en-US" dirty="0">
                <a:latin typeface="Times New Roman" panose="02020603050405020304" pitchFamily="18" charset="0"/>
                <a:cs typeface="Times New Roman" panose="02020603050405020304" pitchFamily="18" charset="0"/>
              </a:rPr>
              <a:t>: Transactions execute in three phases:</a:t>
            </a:r>
          </a:p>
          <a:p>
            <a:pPr marL="557213" lvl="1" indent="-214313">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Read Phase</a:t>
            </a:r>
            <a:r>
              <a:rPr lang="en-US" dirty="0">
                <a:latin typeface="Times New Roman" panose="02020603050405020304" pitchFamily="18" charset="0"/>
                <a:cs typeface="Times New Roman" panose="02020603050405020304" pitchFamily="18" charset="0"/>
              </a:rPr>
              <a:t>: Operations are performed locally without affecting the database.</a:t>
            </a:r>
          </a:p>
          <a:p>
            <a:pPr marL="557213" lvl="1" indent="-214313">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Validation Phase</a:t>
            </a:r>
            <a:r>
              <a:rPr lang="en-US" dirty="0">
                <a:latin typeface="Times New Roman" panose="02020603050405020304" pitchFamily="18" charset="0"/>
                <a:cs typeface="Times New Roman" panose="02020603050405020304" pitchFamily="18" charset="0"/>
              </a:rPr>
              <a:t>: Conflicts with other transactions are checked.</a:t>
            </a:r>
          </a:p>
          <a:p>
            <a:pPr marL="557213" lvl="1" indent="-214313">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Write Phase</a:t>
            </a:r>
            <a:r>
              <a:rPr lang="en-US" dirty="0">
                <a:latin typeface="Times New Roman" panose="02020603050405020304" pitchFamily="18" charset="0"/>
                <a:cs typeface="Times New Roman" panose="02020603050405020304" pitchFamily="18" charset="0"/>
              </a:rPr>
              <a:t>: Updates are applied to the database if validation succeeds.</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Advantages</a:t>
            </a:r>
            <a:r>
              <a:rPr lang="en-US" dirty="0">
                <a:latin typeface="Times New Roman" panose="02020603050405020304" pitchFamily="18" charset="0"/>
                <a:cs typeface="Times New Roman" panose="02020603050405020304" pitchFamily="18" charset="0"/>
              </a:rPr>
              <a:t>:</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No locking needed.</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Effective in environments with low contention.</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Disadvantages</a:t>
            </a:r>
            <a:r>
              <a:rPr lang="en-US" dirty="0">
                <a:latin typeface="Times New Roman" panose="02020603050405020304" pitchFamily="18" charset="0"/>
                <a:cs typeface="Times New Roman" panose="02020603050405020304" pitchFamily="18" charset="0"/>
              </a:rPr>
              <a:t>:</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High abort rate under high contention.</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Validation overhead.</a:t>
            </a:r>
          </a:p>
        </p:txBody>
      </p:sp>
    </p:spTree>
    <p:extLst>
      <p:ext uri="{BB962C8B-B14F-4D97-AF65-F5344CB8AC3E}">
        <p14:creationId xmlns:p14="http://schemas.microsoft.com/office/powerpoint/2010/main" val="11354433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B6C7C7-9144-8780-E255-1D54BC66546B}"/>
              </a:ext>
            </a:extLst>
          </p:cNvPr>
          <p:cNvSpPr txBox="1"/>
          <p:nvPr/>
        </p:nvSpPr>
        <p:spPr>
          <a:xfrm>
            <a:off x="1456423" y="1206813"/>
            <a:ext cx="7235190" cy="2585323"/>
          </a:xfrm>
          <a:prstGeom prst="rect">
            <a:avLst/>
          </a:prstGeom>
          <a:noFill/>
        </p:spPr>
        <p:txBody>
          <a:bodyPr wrap="square">
            <a:spAutoFit/>
          </a:bodyPr>
          <a:lstStyle/>
          <a:p>
            <a:r>
              <a:rPr lang="en-US" b="1" dirty="0">
                <a:latin typeface="Times New Roman" panose="02020603050405020304" pitchFamily="18" charset="0"/>
                <a:cs typeface="Times New Roman" panose="02020603050405020304" pitchFamily="18" charset="0"/>
              </a:rPr>
              <a:t>5. Graph-Based Protocols</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Concept</a:t>
            </a:r>
            <a:r>
              <a:rPr lang="en-US" dirty="0">
                <a:latin typeface="Times New Roman" panose="02020603050405020304" pitchFamily="18" charset="0"/>
                <a:cs typeface="Times New Roman" panose="02020603050405020304" pitchFamily="18" charset="0"/>
              </a:rPr>
              <a:t>: Transactions are represented as nodes in a graph, with edges representing dependencies. Cycles in the graph indicate conflicts.</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Working</a:t>
            </a:r>
            <a:r>
              <a:rPr lang="en-US" dirty="0">
                <a:latin typeface="Times New Roman" panose="02020603050405020304" pitchFamily="18" charset="0"/>
                <a:cs typeface="Times New Roman" panose="02020603050405020304" pitchFamily="18" charset="0"/>
              </a:rPr>
              <a:t>:</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Transactions execute only if the precedence graph remains acyclic.</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Advantages</a:t>
            </a:r>
            <a:r>
              <a:rPr lang="en-US" dirty="0">
                <a:latin typeface="Times New Roman" panose="02020603050405020304" pitchFamily="18" charset="0"/>
                <a:cs typeface="Times New Roman" panose="02020603050405020304" pitchFamily="18" charset="0"/>
              </a:rPr>
              <a:t>:</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Provides fine-grained control.</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Disadvantages</a:t>
            </a:r>
            <a:r>
              <a:rPr lang="en-US" dirty="0">
                <a:latin typeface="Times New Roman" panose="02020603050405020304" pitchFamily="18" charset="0"/>
                <a:cs typeface="Times New Roman" panose="02020603050405020304" pitchFamily="18" charset="0"/>
              </a:rPr>
              <a:t>:</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High overhead for maintaining the graph.</a:t>
            </a:r>
          </a:p>
        </p:txBody>
      </p:sp>
    </p:spTree>
    <p:extLst>
      <p:ext uri="{BB962C8B-B14F-4D97-AF65-F5344CB8AC3E}">
        <p14:creationId xmlns:p14="http://schemas.microsoft.com/office/powerpoint/2010/main" val="14674842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8F34C7-555A-F86A-3919-04781F08AC93}"/>
              </a:ext>
            </a:extLst>
          </p:cNvPr>
          <p:cNvSpPr txBox="1"/>
          <p:nvPr/>
        </p:nvSpPr>
        <p:spPr>
          <a:xfrm>
            <a:off x="1456423" y="1374057"/>
            <a:ext cx="7329036" cy="2031325"/>
          </a:xfrm>
          <a:prstGeom prst="rect">
            <a:avLst/>
          </a:prstGeom>
          <a:noFill/>
        </p:spPr>
        <p:txBody>
          <a:bodyPr wrap="square">
            <a:spAutoFit/>
          </a:bodyPr>
          <a:lstStyle/>
          <a:p>
            <a:r>
              <a:rPr lang="en-US" b="1" dirty="0">
                <a:latin typeface="Times New Roman" panose="02020603050405020304" pitchFamily="18" charset="0"/>
                <a:cs typeface="Times New Roman" panose="02020603050405020304" pitchFamily="18" charset="0"/>
              </a:rPr>
              <a:t>6. Hybrid Protocols</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Concept</a:t>
            </a:r>
            <a:r>
              <a:rPr lang="en-US" dirty="0">
                <a:latin typeface="Times New Roman" panose="02020603050405020304" pitchFamily="18" charset="0"/>
                <a:cs typeface="Times New Roman" panose="02020603050405020304" pitchFamily="18" charset="0"/>
              </a:rPr>
              <a:t>: Combines features of multiple protocols (e.g., Two-Phase Locking with Timestamp Ordering) to balance performance and correctness.</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Advantages</a:t>
            </a:r>
            <a:r>
              <a:rPr lang="en-US" dirty="0">
                <a:latin typeface="Times New Roman" panose="02020603050405020304" pitchFamily="18" charset="0"/>
                <a:cs typeface="Times New Roman" panose="02020603050405020304" pitchFamily="18" charset="0"/>
              </a:rPr>
              <a:t>:</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Tailored for specific workloads.</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Disadvantages</a:t>
            </a:r>
            <a:r>
              <a:rPr lang="en-US" dirty="0">
                <a:latin typeface="Times New Roman" panose="02020603050405020304" pitchFamily="18" charset="0"/>
                <a:cs typeface="Times New Roman" panose="02020603050405020304" pitchFamily="18" charset="0"/>
              </a:rPr>
              <a:t>:</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Complexity in implementation.</a:t>
            </a:r>
          </a:p>
        </p:txBody>
      </p:sp>
    </p:spTree>
    <p:extLst>
      <p:ext uri="{BB962C8B-B14F-4D97-AF65-F5344CB8AC3E}">
        <p14:creationId xmlns:p14="http://schemas.microsoft.com/office/powerpoint/2010/main" val="6979468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3819F-7916-20DF-A070-5190CE07322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3419250-8FA1-A46E-B98C-B08E07A7E6C0}"/>
              </a:ext>
            </a:extLst>
          </p:cNvPr>
          <p:cNvSpPr txBox="1"/>
          <p:nvPr/>
        </p:nvSpPr>
        <p:spPr>
          <a:xfrm>
            <a:off x="1283168" y="1129004"/>
            <a:ext cx="7588918" cy="3416320"/>
          </a:xfrm>
          <a:prstGeom prst="rect">
            <a:avLst/>
          </a:prstGeom>
          <a:noFill/>
        </p:spPr>
        <p:txBody>
          <a:bodyPr wrap="square">
            <a:spAutoFit/>
          </a:bodyPr>
          <a:lstStyle/>
          <a:p>
            <a:r>
              <a:rPr lang="en-US" b="1" dirty="0">
                <a:latin typeface="Times New Roman" panose="02020603050405020304" pitchFamily="18" charset="0"/>
                <a:cs typeface="Times New Roman" panose="02020603050405020304" pitchFamily="18" charset="0"/>
              </a:rPr>
              <a:t>7. Snapshot Isolation</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Concept</a:t>
            </a:r>
            <a:r>
              <a:rPr lang="en-US" dirty="0">
                <a:latin typeface="Times New Roman" panose="02020603050405020304" pitchFamily="18" charset="0"/>
                <a:cs typeface="Times New Roman" panose="02020603050405020304" pitchFamily="18" charset="0"/>
              </a:rPr>
              <a:t>: Provides each transaction with a "snapshot" of the database state as of the transaction's start time.</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Rules</a:t>
            </a:r>
            <a:r>
              <a:rPr lang="en-US" dirty="0">
                <a:latin typeface="Times New Roman" panose="02020603050405020304" pitchFamily="18" charset="0"/>
                <a:cs typeface="Times New Roman" panose="02020603050405020304" pitchFamily="18" charset="0"/>
              </a:rPr>
              <a:t>:</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Transactions read consistent data as of their snapshot.</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Writes conflict if two transactions update the same data concurrently.</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Advantages</a:t>
            </a:r>
            <a:r>
              <a:rPr lang="en-US" dirty="0">
                <a:latin typeface="Times New Roman" panose="02020603050405020304" pitchFamily="18" charset="0"/>
                <a:cs typeface="Times New Roman" panose="02020603050405020304" pitchFamily="18" charset="0"/>
              </a:rPr>
              <a:t>:</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No locking for reads.</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High performance in read-heavy scenarios.</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Disadvantages</a:t>
            </a:r>
            <a:r>
              <a:rPr lang="en-US" dirty="0">
                <a:latin typeface="Times New Roman" panose="02020603050405020304" pitchFamily="18" charset="0"/>
                <a:cs typeface="Times New Roman" panose="02020603050405020304" pitchFamily="18" charset="0"/>
              </a:rPr>
              <a:t>:</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Allows some anomalies like write skew.</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Increased storage requirements.</a:t>
            </a:r>
          </a:p>
        </p:txBody>
      </p:sp>
    </p:spTree>
    <p:extLst>
      <p:ext uri="{BB962C8B-B14F-4D97-AF65-F5344CB8AC3E}">
        <p14:creationId xmlns:p14="http://schemas.microsoft.com/office/powerpoint/2010/main" val="2872503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C43FF-1D1B-5F49-B9B6-BDAB2AE4604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34BDFF9-A5A7-237A-0269-D4A844E5FC0F}"/>
              </a:ext>
            </a:extLst>
          </p:cNvPr>
          <p:cNvSpPr txBox="1"/>
          <p:nvPr/>
        </p:nvSpPr>
        <p:spPr>
          <a:xfrm>
            <a:off x="1441985" y="1065634"/>
            <a:ext cx="7278503" cy="3970318"/>
          </a:xfrm>
          <a:prstGeom prst="rect">
            <a:avLst/>
          </a:prstGeom>
          <a:noFill/>
        </p:spPr>
        <p:txBody>
          <a:bodyPr wrap="square">
            <a:spAutoFit/>
          </a:bodyPr>
          <a:lstStyle/>
          <a:p>
            <a:r>
              <a:rPr lang="en-US" b="1" dirty="0">
                <a:latin typeface="Times New Roman" panose="02020603050405020304" pitchFamily="18" charset="0"/>
                <a:cs typeface="Times New Roman" panose="02020603050405020304" pitchFamily="18" charset="0"/>
              </a:rPr>
              <a:t>8. Multiple Granularity Locking (MGL)</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Concept</a:t>
            </a:r>
            <a:r>
              <a:rPr lang="en-US" dirty="0">
                <a:latin typeface="Times New Roman" panose="02020603050405020304" pitchFamily="18" charset="0"/>
                <a:cs typeface="Times New Roman" panose="02020603050405020304" pitchFamily="18" charset="0"/>
              </a:rPr>
              <a:t>: Allows transactions to lock data items at different levels of granularity, such as row, table, or database.</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Locks</a:t>
            </a:r>
            <a:r>
              <a:rPr lang="en-US" dirty="0">
                <a:latin typeface="Times New Roman" panose="02020603050405020304" pitchFamily="18" charset="0"/>
                <a:cs typeface="Times New Roman" panose="02020603050405020304" pitchFamily="18" charset="0"/>
              </a:rPr>
              <a:t>:</a:t>
            </a:r>
          </a:p>
          <a:p>
            <a:pPr marL="557213" lvl="1" indent="-214313">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Intention Locks</a:t>
            </a:r>
            <a:r>
              <a:rPr lang="en-US" dirty="0">
                <a:latin typeface="Times New Roman" panose="02020603050405020304" pitchFamily="18" charset="0"/>
                <a:cs typeface="Times New Roman" panose="02020603050405020304" pitchFamily="18" charset="0"/>
              </a:rPr>
              <a:t>:</a:t>
            </a:r>
          </a:p>
          <a:p>
            <a:pPr marL="857250" lvl="2"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Intention Shared (IS): Indicates intention to read.</a:t>
            </a:r>
          </a:p>
          <a:p>
            <a:pPr marL="857250" lvl="2"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Intention Exclusive (IX): Indicates intention to write.</a:t>
            </a:r>
          </a:p>
          <a:p>
            <a:pPr marL="557213" lvl="1" indent="-214313">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Actual Locks</a:t>
            </a:r>
            <a:r>
              <a:rPr lang="en-US" dirty="0">
                <a:latin typeface="Times New Roman" panose="02020603050405020304" pitchFamily="18" charset="0"/>
                <a:cs typeface="Times New Roman" panose="02020603050405020304" pitchFamily="18" charset="0"/>
              </a:rPr>
              <a:t>:</a:t>
            </a:r>
          </a:p>
          <a:p>
            <a:pPr marL="857250" lvl="2"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Shared (S): Allows read access.</a:t>
            </a:r>
          </a:p>
          <a:p>
            <a:pPr marL="857250" lvl="2"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Exclusive (X): Allows write access.</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Advantages</a:t>
            </a:r>
            <a:r>
              <a:rPr lang="en-US" dirty="0">
                <a:latin typeface="Times New Roman" panose="02020603050405020304" pitchFamily="18" charset="0"/>
                <a:cs typeface="Times New Roman" panose="02020603050405020304" pitchFamily="18" charset="0"/>
              </a:rPr>
              <a:t>:</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Reduces locking overhead for large datasets.</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Disadvantages</a:t>
            </a:r>
            <a:r>
              <a:rPr lang="en-US" dirty="0">
                <a:latin typeface="Times New Roman" panose="02020603050405020304" pitchFamily="18" charset="0"/>
                <a:cs typeface="Times New Roman" panose="02020603050405020304" pitchFamily="18" charset="0"/>
              </a:rPr>
              <a:t>:</a:t>
            </a:r>
          </a:p>
          <a:p>
            <a:pPr marL="557213" lvl="1" indent="-2143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Complexity in lock management.</a:t>
            </a:r>
          </a:p>
        </p:txBody>
      </p:sp>
    </p:spTree>
    <p:extLst>
      <p:ext uri="{BB962C8B-B14F-4D97-AF65-F5344CB8AC3E}">
        <p14:creationId xmlns:p14="http://schemas.microsoft.com/office/powerpoint/2010/main" val="21048406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40E576-0631-5F65-F9FA-9108B2608AA2}"/>
              </a:ext>
            </a:extLst>
          </p:cNvPr>
          <p:cNvSpPr txBox="1"/>
          <p:nvPr/>
        </p:nvSpPr>
        <p:spPr>
          <a:xfrm>
            <a:off x="1292191" y="1075665"/>
            <a:ext cx="7630427" cy="4622099"/>
          </a:xfrm>
          <a:prstGeom prst="rect">
            <a:avLst/>
          </a:prstGeom>
          <a:noFill/>
        </p:spPr>
        <p:txBody>
          <a:bodyPr wrap="square">
            <a:spAutoFit/>
          </a:bodyPr>
          <a:lstStyle/>
          <a:p>
            <a:pPr algn="just">
              <a:lnSpc>
                <a:spcPct val="150000"/>
              </a:lnSpc>
            </a:pPr>
            <a:r>
              <a:rPr lang="en-IN" sz="16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8.Crash Recovery: </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Different Types of Failures</a:t>
            </a:r>
            <a:r>
              <a:rPr lang="en-IN" sz="1650" dirty="0">
                <a:latin typeface="Times New Roman" panose="02020603050405020304" pitchFamily="18" charset="0"/>
                <a:ea typeface="Times New Roman" panose="02020603050405020304" pitchFamily="18" charset="0"/>
                <a:cs typeface="Times New Roman" panose="02020603050405020304" pitchFamily="18" charset="0"/>
              </a:rPr>
              <a:t>: Failures are generally classified as transaction, system, and media failures. There are several possible reasons for a transaction to fail in the middle of execution:</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 A computer failure (system crash):</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latin typeface="Times New Roman" panose="02020603050405020304" pitchFamily="18" charset="0"/>
                <a:ea typeface="Times New Roman" panose="02020603050405020304" pitchFamily="18" charset="0"/>
                <a:cs typeface="Times New Roman" panose="02020603050405020304" pitchFamily="18" charset="0"/>
              </a:rPr>
              <a:t> A hardware, software, or network error occurs in the computer system during transaction execution. Hardware crashes are usually media failures—for example, main memory failure.</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 A transaction or system error:</a:t>
            </a:r>
            <a:r>
              <a:rPr lang="en-IN" sz="1650" dirty="0">
                <a:latin typeface="Times New Roman" panose="02020603050405020304" pitchFamily="18" charset="0"/>
                <a:ea typeface="Times New Roman" panose="02020603050405020304" pitchFamily="18" charset="0"/>
                <a:cs typeface="Times New Roman" panose="02020603050405020304" pitchFamily="18" charset="0"/>
              </a:rPr>
              <a:t> Some operation in the transaction may cause it to fail, such as integer overflow or division by zero. Transaction failure may also occur because of erroneous parameter values or because of a logical programming error. Additionally, the user may interrupt the transaction during its execution.</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10088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6D89CB-77DC-07C7-C466-08E12377AC93}"/>
              </a:ext>
            </a:extLst>
          </p:cNvPr>
          <p:cNvSpPr txBox="1"/>
          <p:nvPr/>
        </p:nvSpPr>
        <p:spPr>
          <a:xfrm>
            <a:off x="1104499" y="1458889"/>
            <a:ext cx="7810901" cy="3517822"/>
          </a:xfrm>
          <a:prstGeom prst="rect">
            <a:avLst/>
          </a:prstGeom>
          <a:noFill/>
        </p:spPr>
        <p:txBody>
          <a:bodyPr wrap="square">
            <a:spAutoFit/>
          </a:bodyPr>
          <a:lstStyle/>
          <a:p>
            <a:pPr algn="just">
              <a:lnSpc>
                <a:spcPct val="150000"/>
              </a:lnSpc>
            </a:pPr>
            <a:r>
              <a:rPr lang="en-IN" sz="15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3. Local errors or exception conditions detected by the transaction:</a:t>
            </a:r>
            <a:r>
              <a:rPr lang="en-IN" sz="1500" dirty="0">
                <a:latin typeface="Times New Roman" panose="02020603050405020304" pitchFamily="18" charset="0"/>
                <a:ea typeface="Times New Roman" panose="02020603050405020304" pitchFamily="18" charset="0"/>
                <a:cs typeface="Times New Roman" panose="02020603050405020304" pitchFamily="18" charset="0"/>
              </a:rPr>
              <a:t> During transaction execution, certain conditions may occur that necessitate cancellation of the transaction. </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For example, data for the transaction may not be found. An exception condition, such as insufficient account balance in a banking database, may cause a transaction, such as a fund withdrawal, to be cancelled. This exception could be programmed in the transaction itself, and in such a case would not be considered as a transaction failure.</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5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4. Concurrency control enforcement:</a:t>
            </a:r>
            <a:r>
              <a:rPr lang="en-IN" sz="1500" dirty="0">
                <a:latin typeface="Times New Roman" panose="02020603050405020304" pitchFamily="18" charset="0"/>
                <a:ea typeface="Times New Roman" panose="02020603050405020304" pitchFamily="18" charset="0"/>
                <a:cs typeface="Times New Roman" panose="02020603050405020304" pitchFamily="18" charset="0"/>
              </a:rPr>
              <a:t> The concurrency control method may decide to abort a transaction because it violates serializability or it may abort one or more transactions to resolve a state of deadlock among several transactions .Transactions aborted because of serializability violations or deadlocks are typically restarted automatically at a later time.</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9787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941426-2B3B-4DAF-BB7D-D4B2DB69526D}"/>
              </a:ext>
            </a:extLst>
          </p:cNvPr>
          <p:cNvSpPr txBox="1"/>
          <p:nvPr/>
        </p:nvSpPr>
        <p:spPr>
          <a:xfrm>
            <a:off x="1155032" y="1092978"/>
            <a:ext cx="7572675" cy="3864071"/>
          </a:xfrm>
          <a:prstGeom prst="rect">
            <a:avLst/>
          </a:prstGeom>
          <a:noFill/>
        </p:spPr>
        <p:txBody>
          <a:bodyPr wrap="square">
            <a:spAutoFit/>
          </a:bodyPr>
          <a:lstStyle/>
          <a:p>
            <a:pPr algn="just">
              <a:lnSpc>
                <a:spcPct val="150000"/>
              </a:lnSpc>
            </a:pP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5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5. Disk failure:</a:t>
            </a:r>
            <a:r>
              <a:rPr lang="en-IN" sz="1500" dirty="0">
                <a:latin typeface="Times New Roman" panose="02020603050405020304" pitchFamily="18" charset="0"/>
                <a:ea typeface="Times New Roman" panose="02020603050405020304" pitchFamily="18" charset="0"/>
                <a:cs typeface="Times New Roman" panose="02020603050405020304" pitchFamily="18" charset="0"/>
              </a:rPr>
              <a:t> Some disk blocks may lose their data because of a read or write malfunction or because of a disk read/write head crash. This may happen during a read or a write operation of the transaction.</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5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6. Physical problems and catastrophes:</a:t>
            </a:r>
            <a:r>
              <a:rPr lang="en-IN" sz="1500" dirty="0">
                <a:latin typeface="Times New Roman" panose="02020603050405020304" pitchFamily="18" charset="0"/>
                <a:ea typeface="Times New Roman" panose="02020603050405020304" pitchFamily="18" charset="0"/>
                <a:cs typeface="Times New Roman" panose="02020603050405020304" pitchFamily="18" charset="0"/>
              </a:rPr>
              <a:t> This refers to an endless list of problems that includes power or air-conditioning failure, fire, theft, sabotage, overwriting disks or tapes by mistake, and mounting of a wrong tape by the operator</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Failures of types 1, 2, 3, and 4 are more common than those of types 5 or 6.Whenever a failure of type 1 through 4 occurs, the system must keep sufficient information to quickly recover from the failure. Disk failure or other catastrophic failures of type 5 or 6 do not happen frequently; if they do occur, recovery is a major task.</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52332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993934-A01B-4477-4938-0BC521C74362}"/>
              </a:ext>
            </a:extLst>
          </p:cNvPr>
          <p:cNvSpPr txBox="1"/>
          <p:nvPr/>
        </p:nvSpPr>
        <p:spPr>
          <a:xfrm>
            <a:off x="1263316" y="1344344"/>
            <a:ext cx="7579895" cy="4050853"/>
          </a:xfrm>
          <a:prstGeom prst="rect">
            <a:avLst/>
          </a:prstGeom>
          <a:noFill/>
        </p:spPr>
        <p:txBody>
          <a:bodyPr wrap="square">
            <a:spAutoFit/>
          </a:bodyPr>
          <a:lstStyle/>
          <a:p>
            <a:pPr algn="just">
              <a:lnSpc>
                <a:spcPct val="115000"/>
              </a:lnSpc>
              <a:spcAft>
                <a:spcPts val="750"/>
              </a:spcAft>
            </a:pPr>
            <a:r>
              <a:rPr lang="en-IN"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CRASH RECOVERY</a:t>
            </a:r>
            <a:endParaRPr lang="en-IN" sz="15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latin typeface="Times New Roman" panose="02020603050405020304" pitchFamily="18" charset="0"/>
                <a:ea typeface="Times New Roman" panose="02020603050405020304" pitchFamily="18" charset="0"/>
                <a:cs typeface="Times New Roman" panose="02020603050405020304" pitchFamily="18" charset="0"/>
              </a:rPr>
              <a:t>The recovery manager of a DBMS is responsible for ensuring two important properties of transactions: atomicity and durability. It ensures atomicity by undoing the actions of transactions that do not commit and durability by making sure that all actions of committed transactions survive system crashes, and media failures (e.g., a disk is corrupted). The recovery manager is one of the hardest components of a DBMS to design and implement. </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750"/>
              </a:spcAft>
            </a:pPr>
            <a:r>
              <a:rPr lang="en-IN" sz="1650" dirty="0">
                <a:latin typeface="Times New Roman" panose="02020603050405020304" pitchFamily="18" charset="0"/>
                <a:ea typeface="Times New Roman" panose="02020603050405020304" pitchFamily="18" charset="0"/>
                <a:cs typeface="Times New Roman" panose="02020603050405020304" pitchFamily="18" charset="0"/>
              </a:rPr>
              <a:t>steal: if a frame is dirty and chosen for replacement, the page it contains is written to disk even if the modifying transaction is still active.</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750"/>
              </a:spcAft>
            </a:pPr>
            <a:r>
              <a:rPr lang="en-IN" sz="1650" dirty="0" err="1">
                <a:latin typeface="Times New Roman" panose="02020603050405020304" pitchFamily="18" charset="0"/>
                <a:ea typeface="Times New Roman" panose="02020603050405020304" pitchFamily="18" charset="0"/>
                <a:cs typeface="Times New Roman" panose="02020603050405020304" pitchFamily="18" charset="0"/>
              </a:rPr>
              <a:t>Noforce</a:t>
            </a:r>
            <a:r>
              <a:rPr lang="en-IN" sz="1650" dirty="0">
                <a:latin typeface="Times New Roman" panose="02020603050405020304" pitchFamily="18" charset="0"/>
                <a:ea typeface="Times New Roman" panose="02020603050405020304" pitchFamily="18" charset="0"/>
                <a:cs typeface="Times New Roman" panose="02020603050405020304" pitchFamily="18" charset="0"/>
              </a:rPr>
              <a:t>: pages in the buffer pool that are modified by the transaction are not forced to disk when the transaction commits.</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7863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EFADFE-7E26-F13F-0CB0-FD16DD98BD98}"/>
              </a:ext>
            </a:extLst>
          </p:cNvPr>
          <p:cNvSpPr txBox="1"/>
          <p:nvPr/>
        </p:nvSpPr>
        <p:spPr>
          <a:xfrm>
            <a:off x="1210978" y="1040714"/>
            <a:ext cx="7495073" cy="3373103"/>
          </a:xfrm>
          <a:prstGeom prst="rect">
            <a:avLst/>
          </a:prstGeom>
          <a:noFill/>
        </p:spPr>
        <p:txBody>
          <a:bodyPr wrap="square">
            <a:spAutoFit/>
          </a:bodyPr>
          <a:lstStyle/>
          <a:p>
            <a:pPr algn="just">
              <a:lnSpc>
                <a:spcPct val="115000"/>
              </a:lnSpc>
              <a:spcAft>
                <a:spcPts val="750"/>
              </a:spcAft>
            </a:pPr>
            <a:r>
              <a:rPr lang="en-IN"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INTRODUCTION TO ARIES</a:t>
            </a:r>
            <a:endParaRPr lang="en-IN"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750"/>
              </a:spcAft>
            </a:pPr>
            <a:r>
              <a:rPr lang="en-IN" sz="1650" dirty="0">
                <a:latin typeface="Times New Roman" panose="02020603050405020304" pitchFamily="18" charset="0"/>
                <a:ea typeface="Times New Roman" panose="02020603050405020304" pitchFamily="18" charset="0"/>
                <a:cs typeface="Times New Roman" panose="02020603050405020304" pitchFamily="18" charset="0"/>
              </a:rPr>
              <a:t>ARIES is a recovery algorithm that is designed to work with a steal, no-force approach. When the recovery manager is invoked after a crash, restart proceeds in three phases:</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750"/>
              </a:spcAft>
            </a:pPr>
            <a:r>
              <a:rPr lang="en-IN" sz="1650" dirty="0">
                <a:latin typeface="Times New Roman" panose="02020603050405020304" pitchFamily="18" charset="0"/>
                <a:ea typeface="Times New Roman" panose="02020603050405020304" pitchFamily="18" charset="0"/>
                <a:cs typeface="Times New Roman" panose="02020603050405020304" pitchFamily="18" charset="0"/>
              </a:rPr>
              <a:t>1. Analysis: Identifies dirty pages in the buffer pool (i.e., changes that have not been written to disk) and active transactions at the time of the crash.</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750"/>
              </a:spcAft>
            </a:pPr>
            <a:r>
              <a:rPr lang="en-IN" sz="1650" dirty="0">
                <a:latin typeface="Times New Roman" panose="02020603050405020304" pitchFamily="18" charset="0"/>
                <a:ea typeface="Times New Roman" panose="02020603050405020304" pitchFamily="18" charset="0"/>
                <a:cs typeface="Times New Roman" panose="02020603050405020304" pitchFamily="18" charset="0"/>
              </a:rPr>
              <a:t>2. Redo: Repeats all actions, starting from an appropriate point in the log, and restores the database state to what it was at the time of the crash.</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r>
              <a:rPr lang="en-IN" sz="1650" dirty="0">
                <a:latin typeface="Times New Roman" panose="02020603050405020304" pitchFamily="18" charset="0"/>
                <a:ea typeface="Times New Roman" panose="02020603050405020304" pitchFamily="18" charset="0"/>
              </a:rPr>
              <a:t>3. Undo: Undoes the actions of transactions that did not commit, so that the database reflects only the actions of committed transactions.</a:t>
            </a:r>
            <a:endParaRPr lang="en-IN" sz="1650" dirty="0"/>
          </a:p>
        </p:txBody>
      </p:sp>
    </p:spTree>
    <p:extLst>
      <p:ext uri="{BB962C8B-B14F-4D97-AF65-F5344CB8AC3E}">
        <p14:creationId xmlns:p14="http://schemas.microsoft.com/office/powerpoint/2010/main" val="33104022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FFF490D7-2B19-426A-1C03-7B0BF1FCCAE3}"/>
              </a:ext>
            </a:extLst>
          </p:cNvPr>
          <p:cNvSpPr>
            <a:spLocks noChangeArrowheads="1"/>
          </p:cNvSpPr>
          <p:nvPr/>
        </p:nvSpPr>
        <p:spPr bwMode="auto">
          <a:xfrm>
            <a:off x="1552074" y="1202083"/>
            <a:ext cx="3019926"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r>
              <a:rPr lang="en-US" altLang="en-US" dirty="0">
                <a:latin typeface="Times New Roman" panose="02020603050405020304" pitchFamily="18" charset="0"/>
                <a:ea typeface="Times New Roman" panose="02020603050405020304" pitchFamily="18" charset="0"/>
                <a:cs typeface="Times New Roman" panose="02020603050405020304" pitchFamily="18" charset="0"/>
              </a:rPr>
              <a:t>log sequence number (LSN)</a:t>
            </a:r>
            <a:endParaRPr lang="en-US" altLang="en-US" dirty="0"/>
          </a:p>
        </p:txBody>
      </p:sp>
      <p:pic>
        <p:nvPicPr>
          <p:cNvPr id="1025" name="Picture 1">
            <a:extLst>
              <a:ext uri="{FF2B5EF4-FFF2-40B4-BE49-F238E27FC236}">
                <a16:creationId xmlns:a16="http://schemas.microsoft.com/office/drawing/2014/main" id="{A9EBB690-26FF-736C-A7E5-B6BD6DDB70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1720" y="1820979"/>
            <a:ext cx="3472314" cy="324973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1BF7346B-CD34-2F1D-D8EF-D943ECC579EB}"/>
              </a:ext>
            </a:extLst>
          </p:cNvPr>
          <p:cNvSpPr>
            <a:spLocks noChangeArrowheads="1"/>
          </p:cNvSpPr>
          <p:nvPr/>
        </p:nvSpPr>
        <p:spPr bwMode="auto">
          <a:xfrm>
            <a:off x="1" y="2799964"/>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IN" sz="1350"/>
          </a:p>
        </p:txBody>
      </p:sp>
    </p:spTree>
    <p:extLst>
      <p:ext uri="{BB962C8B-B14F-4D97-AF65-F5344CB8AC3E}">
        <p14:creationId xmlns:p14="http://schemas.microsoft.com/office/powerpoint/2010/main" val="8058028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56D493-D517-F70D-5371-D251EB1088B4}"/>
              </a:ext>
            </a:extLst>
          </p:cNvPr>
          <p:cNvSpPr txBox="1"/>
          <p:nvPr/>
        </p:nvSpPr>
        <p:spPr>
          <a:xfrm>
            <a:off x="1155031" y="1178144"/>
            <a:ext cx="7652084" cy="3846566"/>
          </a:xfrm>
          <a:prstGeom prst="rect">
            <a:avLst/>
          </a:prstGeom>
          <a:noFill/>
        </p:spPr>
        <p:txBody>
          <a:bodyPr wrap="square">
            <a:spAutoFit/>
          </a:bodyPr>
          <a:lstStyle/>
          <a:p>
            <a:pPr algn="just">
              <a:lnSpc>
                <a:spcPct val="115000"/>
              </a:lnSpc>
              <a:spcAft>
                <a:spcPts val="750"/>
              </a:spcAft>
            </a:pPr>
            <a:r>
              <a:rPr lang="en-IN" sz="1650" dirty="0">
                <a:latin typeface="Times New Roman" panose="02020603050405020304" pitchFamily="18" charset="0"/>
                <a:ea typeface="Times New Roman" panose="02020603050405020304" pitchFamily="18" charset="0"/>
                <a:cs typeface="Times New Roman" panose="02020603050405020304" pitchFamily="18" charset="0"/>
              </a:rPr>
              <a:t>There are three main principles behind the ARIES recovery algorithm:</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750"/>
              </a:spcAft>
            </a:pPr>
            <a:r>
              <a:rPr lang="en-IN" sz="16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Write-ahead logging</a:t>
            </a:r>
            <a:r>
              <a:rPr lang="en-IN" sz="1650" dirty="0">
                <a:latin typeface="Times New Roman" panose="02020603050405020304" pitchFamily="18" charset="0"/>
                <a:ea typeface="Times New Roman" panose="02020603050405020304" pitchFamily="18" charset="0"/>
                <a:cs typeface="Times New Roman" panose="02020603050405020304" pitchFamily="18" charset="0"/>
              </a:rPr>
              <a:t>: Any change to a database object is first recorded in the log; the record in the log must be written to stable storage before the change to the database object is written to disk.</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6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Repeating history during Redo</a:t>
            </a:r>
            <a:r>
              <a:rPr lang="en-IN" sz="1650" dirty="0">
                <a:latin typeface="Times New Roman" panose="02020603050405020304" pitchFamily="18" charset="0"/>
                <a:ea typeface="Times New Roman" panose="02020603050405020304" pitchFamily="18" charset="0"/>
                <a:cs typeface="Times New Roman" panose="02020603050405020304" pitchFamily="18" charset="0"/>
              </a:rPr>
              <a:t>: Upon restart following a crash, ARIES retraces all actions of the DBMS before the crash and brings the system back to the exact state that it was in at the time of the crash. Then, it undoes the actions of transactions that were still active at the time of the crash (effectively aborting them)</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750"/>
              </a:spcAft>
            </a:pPr>
            <a:r>
              <a:rPr lang="en-IN" sz="16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Logging changes during Undo</a:t>
            </a:r>
            <a:r>
              <a:rPr lang="en-IN" sz="1650" dirty="0">
                <a:latin typeface="Times New Roman" panose="02020603050405020304" pitchFamily="18" charset="0"/>
                <a:ea typeface="Times New Roman" panose="02020603050405020304" pitchFamily="18" charset="0"/>
                <a:cs typeface="Times New Roman" panose="02020603050405020304" pitchFamily="18" charset="0"/>
              </a:rPr>
              <a:t>: Changes made to the database while undoing a transaction are logged in order to ensure that such an action is not repeated in the event of repeated (failures causing) restarts.</a:t>
            </a:r>
            <a:endParaRPr lang="en-IN" sz="165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94852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C8BA5E-0D49-AD6E-1CC8-62A4D6E0E0D1}"/>
              </a:ext>
            </a:extLst>
          </p:cNvPr>
          <p:cNvSpPr txBox="1"/>
          <p:nvPr/>
        </p:nvSpPr>
        <p:spPr>
          <a:xfrm>
            <a:off x="1225415" y="1193975"/>
            <a:ext cx="7141344" cy="3860352"/>
          </a:xfrm>
          <a:prstGeom prst="rect">
            <a:avLst/>
          </a:prstGeom>
          <a:noFill/>
        </p:spPr>
        <p:txBody>
          <a:bodyPr wrap="square">
            <a:spAutoFit/>
          </a:bodyPr>
          <a:lstStyle/>
          <a:p>
            <a:pPr algn="just">
              <a:lnSpc>
                <a:spcPct val="150000"/>
              </a:lnSpc>
            </a:pPr>
            <a:r>
              <a:rPr lang="en-IN" sz="1650" dirty="0">
                <a:solidFill>
                  <a:srgbClr val="FF0000"/>
                </a:solidFill>
                <a:latin typeface="Times New Roman" panose="02020603050405020304" pitchFamily="18" charset="0"/>
                <a:ea typeface="Times New Roman" panose="02020603050405020304" pitchFamily="18" charset="0"/>
              </a:rPr>
              <a:t>The Log</a:t>
            </a:r>
            <a:r>
              <a:rPr lang="en-IN" sz="1650" dirty="0">
                <a:latin typeface="Times New Roman" panose="02020603050405020304" pitchFamily="18" charset="0"/>
                <a:ea typeface="Times New Roman" panose="02020603050405020304" pitchFamily="18" charset="0"/>
              </a:rPr>
              <a:t>: The log, sometimes called the trail or journal, is a history of actions executed by the DBMS. Physically, the log is a file of records stored in stable storage, which is assumed to survive crashes; the most recent portion of the log, called the log tail, is kept in main memory and is periodically forced to stable storage. Every log record is given a unique id called the log sequence number (LSN) any record id, fetch a log record with one disk access given the LSN.LSNs should be assigned in monotonically increasing order; the LSN can simply be the address of the first byte of the log record. For recovery purposes, every page in the database contains the LSN of the most recent log record that describes a change to this page. This LSN is called the </a:t>
            </a:r>
            <a:r>
              <a:rPr lang="en-IN" sz="1650" dirty="0" err="1">
                <a:latin typeface="Times New Roman" panose="02020603050405020304" pitchFamily="18" charset="0"/>
                <a:ea typeface="Times New Roman" panose="02020603050405020304" pitchFamily="18" charset="0"/>
              </a:rPr>
              <a:t>pageLSN</a:t>
            </a:r>
            <a:r>
              <a:rPr lang="en-IN" sz="1650" dirty="0">
                <a:latin typeface="Times New Roman" panose="02020603050405020304" pitchFamily="18" charset="0"/>
                <a:ea typeface="Times New Roman" panose="02020603050405020304" pitchFamily="18" charset="0"/>
              </a:rPr>
              <a:t>.</a:t>
            </a:r>
            <a:endParaRPr lang="en-IN" sz="1650" dirty="0"/>
          </a:p>
        </p:txBody>
      </p:sp>
    </p:spTree>
    <p:extLst>
      <p:ext uri="{BB962C8B-B14F-4D97-AF65-F5344CB8AC3E}">
        <p14:creationId xmlns:p14="http://schemas.microsoft.com/office/powerpoint/2010/main" val="24701401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40B593-ADC4-F732-DDF2-17D06DADD6D4}"/>
              </a:ext>
            </a:extLst>
          </p:cNvPr>
          <p:cNvSpPr txBox="1"/>
          <p:nvPr/>
        </p:nvSpPr>
        <p:spPr>
          <a:xfrm>
            <a:off x="1660358" y="1091720"/>
            <a:ext cx="7125101" cy="4877169"/>
          </a:xfrm>
          <a:prstGeom prst="rect">
            <a:avLst/>
          </a:prstGeom>
          <a:noFill/>
        </p:spPr>
        <p:txBody>
          <a:bodyPr wrap="square">
            <a:spAutoFit/>
          </a:bodyPr>
          <a:lstStyle/>
          <a:p>
            <a:pPr algn="just">
              <a:lnSpc>
                <a:spcPct val="150000"/>
              </a:lnSpc>
              <a:spcAft>
                <a:spcPts val="750"/>
              </a:spcAft>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A log record is written for each of the following actions:</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marL="257175" indent="-257175" algn="just">
              <a:buFont typeface="Symbol" panose="05050102010706020507" pitchFamily="18" charset="2"/>
              <a:buChar char=""/>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Updating a page</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marL="257175" indent="-257175" algn="just">
              <a:buFont typeface="Symbol" panose="05050102010706020507" pitchFamily="18" charset="2"/>
              <a:buChar char=""/>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Commit:</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marL="257175" indent="-257175" algn="just">
              <a:buFont typeface="Symbol" panose="05050102010706020507" pitchFamily="18" charset="2"/>
              <a:buChar char=""/>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Abort:</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marL="257175" indent="-257175" algn="just">
              <a:buFont typeface="Symbol" panose="05050102010706020507" pitchFamily="18" charset="2"/>
              <a:buChar char=""/>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End:</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marL="257175" indent="-257175" algn="just">
              <a:spcAft>
                <a:spcPts val="750"/>
              </a:spcAft>
              <a:buFont typeface="Symbol" panose="05050102010706020507" pitchFamily="18" charset="2"/>
              <a:buChar char=""/>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Undoing an update:</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5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Updating a page</a:t>
            </a:r>
            <a:r>
              <a:rPr lang="en-IN" sz="1500" dirty="0">
                <a:latin typeface="Times New Roman" panose="02020603050405020304" pitchFamily="18" charset="0"/>
                <a:ea typeface="Times New Roman" panose="02020603050405020304" pitchFamily="18" charset="0"/>
                <a:cs typeface="Times New Roman" panose="02020603050405020304" pitchFamily="18" charset="0"/>
              </a:rPr>
              <a:t>: After modifying the page, an update type record is appended to the log tail. The page LSN of the page is then set to the LSN of the update log record.</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5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Commit</a:t>
            </a:r>
            <a:r>
              <a:rPr lang="en-IN" sz="1500" dirty="0">
                <a:latin typeface="Times New Roman" panose="02020603050405020304" pitchFamily="18" charset="0"/>
                <a:ea typeface="Times New Roman" panose="02020603050405020304" pitchFamily="18" charset="0"/>
                <a:cs typeface="Times New Roman" panose="02020603050405020304" pitchFamily="18" charset="0"/>
              </a:rPr>
              <a:t>: When a transaction decides to commit, it force-writes a commit type log record containing the transaction id  the log record is appended to the log, and the log tail is written to stable storage, up to and including the commit record</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500" dirty="0">
                <a:latin typeface="Times New Roman" panose="02020603050405020304" pitchFamily="18" charset="0"/>
                <a:ea typeface="Times New Roman" panose="02020603050405020304" pitchFamily="18" charset="0"/>
                <a:cs typeface="Times New Roman" panose="02020603050405020304" pitchFamily="18" charset="0"/>
              </a:rPr>
              <a:t>The transaction is considered to have committed at the instant that its commit log record is written to stable storage.</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en-IN" sz="15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Abort</a:t>
            </a:r>
            <a:r>
              <a:rPr lang="en-IN" sz="1500" dirty="0">
                <a:latin typeface="Times New Roman" panose="02020603050405020304" pitchFamily="18" charset="0"/>
                <a:ea typeface="Times New Roman" panose="02020603050405020304" pitchFamily="18" charset="0"/>
                <a:cs typeface="Times New Roman" panose="02020603050405020304" pitchFamily="18" charset="0"/>
              </a:rPr>
              <a:t>: When a transaction is aborted, an abort type log record containing the transaction id is appended to the log, and Undo is initiated for this transaction</a:t>
            </a:r>
            <a:endParaRPr lang="en-IN" sz="150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24774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401050-6F23-E2DF-83A6-C0135A04EFD7}"/>
              </a:ext>
            </a:extLst>
          </p:cNvPr>
          <p:cNvSpPr txBox="1"/>
          <p:nvPr/>
        </p:nvSpPr>
        <p:spPr>
          <a:xfrm>
            <a:off x="1364381" y="1594990"/>
            <a:ext cx="7478829" cy="4338945"/>
          </a:xfrm>
          <a:prstGeom prst="rect">
            <a:avLst/>
          </a:prstGeom>
          <a:noFill/>
        </p:spPr>
        <p:txBody>
          <a:bodyPr wrap="square">
            <a:spAutoFit/>
          </a:bodyPr>
          <a:lstStyle/>
          <a:p>
            <a:pPr algn="just">
              <a:lnSpc>
                <a:spcPct val="150000"/>
              </a:lnSpc>
            </a:pPr>
            <a:r>
              <a:rPr lang="en-IN" sz="16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End:</a:t>
            </a:r>
            <a:r>
              <a:rPr lang="en-IN" sz="1650" dirty="0">
                <a:latin typeface="Times New Roman" panose="02020603050405020304" pitchFamily="18" charset="0"/>
                <a:ea typeface="Times New Roman" panose="02020603050405020304" pitchFamily="18" charset="0"/>
                <a:cs typeface="Times New Roman" panose="02020603050405020304" pitchFamily="18" charset="0"/>
              </a:rPr>
              <a:t> when a transaction is aborted or committed, some additional actions must be taken beyond writing the abort or commit log </a:t>
            </a:r>
            <a:r>
              <a:rPr lang="en-IN" sz="1650" dirty="0" err="1">
                <a:latin typeface="Times New Roman" panose="02020603050405020304" pitchFamily="18" charset="0"/>
                <a:ea typeface="Times New Roman" panose="02020603050405020304" pitchFamily="18" charset="0"/>
                <a:cs typeface="Times New Roman" panose="02020603050405020304" pitchFamily="18" charset="0"/>
              </a:rPr>
              <a:t>record.After</a:t>
            </a:r>
            <a:r>
              <a:rPr lang="en-IN" sz="1650" dirty="0">
                <a:latin typeface="Times New Roman" panose="02020603050405020304" pitchFamily="18" charset="0"/>
                <a:ea typeface="Times New Roman" panose="02020603050405020304" pitchFamily="18" charset="0"/>
                <a:cs typeface="Times New Roman" panose="02020603050405020304" pitchFamily="18" charset="0"/>
              </a:rPr>
              <a:t> all these additional steps are completed, an end type log record containing the transaction id is appended to the log.</a:t>
            </a:r>
          </a:p>
          <a:p>
            <a:pPr algn="just">
              <a:lnSpc>
                <a:spcPct val="150000"/>
              </a:lnSpc>
            </a:pPr>
            <a:r>
              <a:rPr lang="en-IN" sz="16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Undoing an update</a:t>
            </a:r>
            <a:r>
              <a:rPr lang="en-IN" sz="1650" dirty="0">
                <a:latin typeface="Times New Roman" panose="02020603050405020304" pitchFamily="18" charset="0"/>
                <a:ea typeface="Times New Roman" panose="02020603050405020304" pitchFamily="18" charset="0"/>
                <a:cs typeface="Times New Roman" panose="02020603050405020304" pitchFamily="18" charset="0"/>
              </a:rPr>
              <a:t>: When a transaction is rolled back (because the transaction is aborted, or during recovery from a crash), its updates are undone. When the action described by an update log record is undone, a compensation log record, or CLR, is written.</a:t>
            </a:r>
          </a:p>
          <a:p>
            <a:pPr algn="just">
              <a:lnSpc>
                <a:spcPct val="150000"/>
              </a:lnSpc>
              <a:spcAft>
                <a:spcPts val="750"/>
              </a:spcAft>
            </a:pPr>
            <a:r>
              <a:rPr lang="en-IN" sz="1650" dirty="0">
                <a:latin typeface="Times New Roman" panose="02020603050405020304" pitchFamily="18" charset="0"/>
                <a:ea typeface="Times New Roman" panose="02020603050405020304" pitchFamily="18" charset="0"/>
                <a:cs typeface="Times New Roman" panose="02020603050405020304" pitchFamily="18" charset="0"/>
              </a:rPr>
              <a:t>types of  Log Records:</a:t>
            </a:r>
          </a:p>
          <a:p>
            <a:pPr marL="257175" indent="-257175" algn="just">
              <a:lnSpc>
                <a:spcPct val="150000"/>
              </a:lnSpc>
              <a:buFont typeface="Symbol" panose="05050102010706020507" pitchFamily="18" charset="2"/>
              <a:buChar char=""/>
            </a:pPr>
            <a:r>
              <a:rPr lang="en-IN" sz="1650" dirty="0">
                <a:latin typeface="Times New Roman" panose="02020603050405020304" pitchFamily="18" charset="0"/>
                <a:ea typeface="Times New Roman" panose="02020603050405020304" pitchFamily="18" charset="0"/>
                <a:cs typeface="Times New Roman" panose="02020603050405020304" pitchFamily="18" charset="0"/>
              </a:rPr>
              <a:t>Update Log Records</a:t>
            </a:r>
          </a:p>
          <a:p>
            <a:pPr marL="257175" indent="-257175" algn="just">
              <a:lnSpc>
                <a:spcPct val="150000"/>
              </a:lnSpc>
              <a:spcAft>
                <a:spcPts val="750"/>
              </a:spcAft>
              <a:buFont typeface="Symbol" panose="05050102010706020507" pitchFamily="18" charset="2"/>
              <a:buChar char=""/>
            </a:pPr>
            <a:r>
              <a:rPr lang="en-IN" sz="1650" dirty="0">
                <a:latin typeface="Times New Roman" panose="02020603050405020304" pitchFamily="18" charset="0"/>
                <a:ea typeface="Times New Roman" panose="02020603050405020304" pitchFamily="18" charset="0"/>
                <a:cs typeface="Times New Roman" panose="02020603050405020304" pitchFamily="18" charset="0"/>
              </a:rPr>
              <a:t>Compensation Log Records</a:t>
            </a:r>
          </a:p>
        </p:txBody>
      </p:sp>
    </p:spTree>
    <p:extLst>
      <p:ext uri="{BB962C8B-B14F-4D97-AF65-F5344CB8AC3E}">
        <p14:creationId xmlns:p14="http://schemas.microsoft.com/office/powerpoint/2010/main" val="11927615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48BD33-64D7-6546-423D-6B90C1C24522}"/>
              </a:ext>
            </a:extLst>
          </p:cNvPr>
          <p:cNvPicPr>
            <a:picLocks noChangeAspect="1"/>
          </p:cNvPicPr>
          <p:nvPr/>
        </p:nvPicPr>
        <p:blipFill>
          <a:blip r:embed="rId2"/>
          <a:srcRect/>
          <a:stretch>
            <a:fillRect/>
          </a:stretch>
        </p:blipFill>
        <p:spPr bwMode="auto">
          <a:xfrm>
            <a:off x="1133375" y="1985085"/>
            <a:ext cx="7888943" cy="1443915"/>
          </a:xfrm>
          <a:prstGeom prst="rect">
            <a:avLst/>
          </a:prstGeom>
          <a:noFill/>
          <a:ln w="9525">
            <a:noFill/>
            <a:miter lim="800000"/>
            <a:headEnd/>
            <a:tailEnd/>
          </a:ln>
        </p:spPr>
      </p:pic>
    </p:spTree>
    <p:extLst>
      <p:ext uri="{BB962C8B-B14F-4D97-AF65-F5344CB8AC3E}">
        <p14:creationId xmlns:p14="http://schemas.microsoft.com/office/powerpoint/2010/main" val="9404572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01689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38113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4B0AC3-61AB-86F9-0E21-72BE5579FF8E}"/>
              </a:ext>
            </a:extLst>
          </p:cNvPr>
          <p:cNvSpPr txBox="1"/>
          <p:nvPr/>
        </p:nvSpPr>
        <p:spPr>
          <a:xfrm>
            <a:off x="1020278" y="1349591"/>
            <a:ext cx="7979343" cy="4401205"/>
          </a:xfrm>
          <a:prstGeom prst="rect">
            <a:avLst/>
          </a:prstGeom>
          <a:noFill/>
        </p:spPr>
        <p:txBody>
          <a:bodyPr wrap="square">
            <a:spAutoFit/>
          </a:bodyPr>
          <a:lstStyle/>
          <a:p>
            <a:r>
              <a:rPr lang="en-US" sz="2800" b="1" dirty="0"/>
              <a:t>Overview of Crash Recovery</a:t>
            </a:r>
          </a:p>
          <a:p>
            <a:pPr>
              <a:buFont typeface="Arial" panose="020B0604020202020204" pitchFamily="34" charset="0"/>
              <a:buChar char="•"/>
            </a:pPr>
            <a:r>
              <a:rPr lang="en-US" sz="2800" b="1" dirty="0"/>
              <a:t>Definition</a:t>
            </a:r>
            <a:r>
              <a:rPr lang="en-US" sz="2800" dirty="0"/>
              <a:t>: Crash recovery ensures that a database can recover from system crashes or failures without losing data.</a:t>
            </a:r>
          </a:p>
          <a:p>
            <a:pPr>
              <a:buFont typeface="Arial" panose="020B0604020202020204" pitchFamily="34" charset="0"/>
              <a:buChar char="•"/>
            </a:pPr>
            <a:r>
              <a:rPr lang="en-US" sz="2800" b="1" dirty="0"/>
              <a:t>Goal</a:t>
            </a:r>
            <a:r>
              <a:rPr lang="en-US" sz="2800" dirty="0"/>
              <a:t>: Ensure database consistency after a failure.</a:t>
            </a:r>
          </a:p>
          <a:p>
            <a:pPr>
              <a:buFont typeface="Arial" panose="020B0604020202020204" pitchFamily="34" charset="0"/>
              <a:buChar char="•"/>
            </a:pPr>
            <a:r>
              <a:rPr lang="en-US" sz="2800" b="1" dirty="0"/>
              <a:t>Key Concepts</a:t>
            </a:r>
            <a:r>
              <a:rPr lang="en-US" sz="2800" dirty="0"/>
              <a:t>:</a:t>
            </a:r>
          </a:p>
          <a:p>
            <a:pPr marL="557213" lvl="1" indent="-214313">
              <a:buFont typeface="Arial" panose="020B0604020202020204" pitchFamily="34" charset="0"/>
              <a:buChar char="•"/>
            </a:pPr>
            <a:r>
              <a:rPr lang="en-US" sz="2800" b="1" dirty="0"/>
              <a:t>Transactions</a:t>
            </a:r>
            <a:r>
              <a:rPr lang="en-US" sz="2800" dirty="0"/>
              <a:t>: Groups of operations that should be atomic.</a:t>
            </a:r>
          </a:p>
          <a:p>
            <a:pPr marL="557213" lvl="1" indent="-214313">
              <a:buFont typeface="Arial" panose="020B0604020202020204" pitchFamily="34" charset="0"/>
              <a:buChar char="•"/>
            </a:pPr>
            <a:r>
              <a:rPr lang="en-US" sz="2800" b="1" dirty="0"/>
              <a:t>Logging</a:t>
            </a:r>
            <a:r>
              <a:rPr lang="en-US" sz="2800" dirty="0"/>
              <a:t>: Keeping track of changes to the database for recovery.</a:t>
            </a:r>
          </a:p>
        </p:txBody>
      </p:sp>
    </p:spTree>
    <p:extLst>
      <p:ext uri="{BB962C8B-B14F-4D97-AF65-F5344CB8AC3E}">
        <p14:creationId xmlns:p14="http://schemas.microsoft.com/office/powerpoint/2010/main" val="27673153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C326A2-48B0-5138-89EB-C73BD706E75C}"/>
              </a:ext>
            </a:extLst>
          </p:cNvPr>
          <p:cNvSpPr txBox="1"/>
          <p:nvPr/>
        </p:nvSpPr>
        <p:spPr>
          <a:xfrm>
            <a:off x="1169469" y="625966"/>
            <a:ext cx="7599146" cy="4832092"/>
          </a:xfrm>
          <a:prstGeom prst="rect">
            <a:avLst/>
          </a:prstGeom>
          <a:noFill/>
        </p:spPr>
        <p:txBody>
          <a:bodyPr wrap="square">
            <a:spAutoFit/>
          </a:bodyPr>
          <a:lstStyle/>
          <a:p>
            <a:r>
              <a:rPr lang="en-US" sz="2800" b="1" dirty="0"/>
              <a:t>The Log in Database Systems</a:t>
            </a:r>
          </a:p>
          <a:p>
            <a:pPr>
              <a:buFont typeface="Arial" panose="020B0604020202020204" pitchFamily="34" charset="0"/>
              <a:buChar char="•"/>
            </a:pPr>
            <a:r>
              <a:rPr lang="en-US" sz="2800" b="1" dirty="0"/>
              <a:t>Definition</a:t>
            </a:r>
            <a:r>
              <a:rPr lang="en-US" sz="2800" dirty="0"/>
              <a:t>: A sequential record of changes made to the database.</a:t>
            </a:r>
          </a:p>
          <a:p>
            <a:pPr>
              <a:buFont typeface="Arial" panose="020B0604020202020204" pitchFamily="34" charset="0"/>
              <a:buChar char="•"/>
            </a:pPr>
            <a:r>
              <a:rPr lang="en-US" sz="2800" b="1" dirty="0"/>
              <a:t>Purpose</a:t>
            </a:r>
            <a:r>
              <a:rPr lang="en-US" sz="2800" dirty="0"/>
              <a:t>:</a:t>
            </a:r>
          </a:p>
          <a:p>
            <a:pPr marL="742950" lvl="1" indent="-285750">
              <a:buFont typeface="Arial" panose="020B0604020202020204" pitchFamily="34" charset="0"/>
              <a:buChar char="•"/>
            </a:pPr>
            <a:r>
              <a:rPr lang="en-US" sz="2800" dirty="0"/>
              <a:t>Support crash recovery.</a:t>
            </a:r>
          </a:p>
          <a:p>
            <a:pPr marL="742950" lvl="1" indent="-285750">
              <a:buFont typeface="Arial" panose="020B0604020202020204" pitchFamily="34" charset="0"/>
              <a:buChar char="•"/>
            </a:pPr>
            <a:r>
              <a:rPr lang="en-US" sz="2800" dirty="0"/>
              <a:t>Maintain the order of database operations.</a:t>
            </a:r>
          </a:p>
          <a:p>
            <a:pPr>
              <a:buFont typeface="Arial" panose="020B0604020202020204" pitchFamily="34" charset="0"/>
              <a:buChar char="•"/>
            </a:pPr>
            <a:r>
              <a:rPr lang="en-US" sz="2800" b="1" dirty="0"/>
              <a:t>Structure</a:t>
            </a:r>
            <a:r>
              <a:rPr lang="en-US" sz="2800" dirty="0"/>
              <a:t>:</a:t>
            </a:r>
          </a:p>
          <a:p>
            <a:pPr marL="742950" lvl="1" indent="-285750">
              <a:buFont typeface="Arial" panose="020B0604020202020204" pitchFamily="34" charset="0"/>
              <a:buChar char="•"/>
            </a:pPr>
            <a:r>
              <a:rPr lang="en-US" sz="2800" dirty="0"/>
              <a:t>Log entries contain the </a:t>
            </a:r>
            <a:r>
              <a:rPr lang="en-US" sz="2800" b="1" dirty="0"/>
              <a:t>before</a:t>
            </a:r>
            <a:r>
              <a:rPr lang="en-US" sz="2800" dirty="0"/>
              <a:t> and </a:t>
            </a:r>
            <a:r>
              <a:rPr lang="en-US" sz="2800" b="1" dirty="0"/>
              <a:t>after</a:t>
            </a:r>
            <a:r>
              <a:rPr lang="en-US" sz="2800" dirty="0"/>
              <a:t> images of changes.</a:t>
            </a:r>
          </a:p>
          <a:p>
            <a:pPr marL="742950" lvl="1" indent="-285750">
              <a:buFont typeface="Arial" panose="020B0604020202020204" pitchFamily="34" charset="0"/>
              <a:buChar char="•"/>
            </a:pPr>
            <a:r>
              <a:rPr lang="en-US" sz="2800" dirty="0"/>
              <a:t>Logs are written sequentially to a persistent storage medium.</a:t>
            </a:r>
          </a:p>
        </p:txBody>
      </p:sp>
    </p:spTree>
    <p:extLst>
      <p:ext uri="{BB962C8B-B14F-4D97-AF65-F5344CB8AC3E}">
        <p14:creationId xmlns:p14="http://schemas.microsoft.com/office/powerpoint/2010/main" val="3332981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EF200E-1A4E-34F5-A794-7A161F19F767}"/>
              </a:ext>
            </a:extLst>
          </p:cNvPr>
          <p:cNvSpPr txBox="1"/>
          <p:nvPr/>
        </p:nvSpPr>
        <p:spPr>
          <a:xfrm>
            <a:off x="1044341" y="140958"/>
            <a:ext cx="7753150" cy="4832092"/>
          </a:xfrm>
          <a:prstGeom prst="rect">
            <a:avLst/>
          </a:prstGeom>
          <a:noFill/>
        </p:spPr>
        <p:txBody>
          <a:bodyPr wrap="square">
            <a:spAutoFit/>
          </a:bodyPr>
          <a:lstStyle/>
          <a:p>
            <a:r>
              <a:rPr lang="en-US" sz="2800" b="1" dirty="0"/>
              <a:t>Write-Ahead Log (WAL) Protocol</a:t>
            </a:r>
          </a:p>
          <a:p>
            <a:pPr>
              <a:buFont typeface="Arial" panose="020B0604020202020204" pitchFamily="34" charset="0"/>
              <a:buChar char="•"/>
            </a:pPr>
            <a:r>
              <a:rPr lang="en-US" sz="2800" b="1" dirty="0"/>
              <a:t>Definition</a:t>
            </a:r>
            <a:r>
              <a:rPr lang="en-US" sz="2800" dirty="0"/>
              <a:t>: A protocol ensuring that log records are written to disk before the database is updated.</a:t>
            </a:r>
          </a:p>
          <a:p>
            <a:pPr>
              <a:buFont typeface="Arial" panose="020B0604020202020204" pitchFamily="34" charset="0"/>
              <a:buChar char="•"/>
            </a:pPr>
            <a:r>
              <a:rPr lang="en-US" sz="2800" b="1" dirty="0"/>
              <a:t>Principle</a:t>
            </a:r>
            <a:r>
              <a:rPr lang="en-US" sz="2800" dirty="0"/>
              <a:t>: Ensure durability and atomicity.</a:t>
            </a:r>
          </a:p>
          <a:p>
            <a:pPr marL="742950" lvl="1" indent="-285750">
              <a:buFont typeface="Arial" panose="020B0604020202020204" pitchFamily="34" charset="0"/>
              <a:buChar char="•"/>
            </a:pPr>
            <a:r>
              <a:rPr lang="en-US" sz="2800" b="1" dirty="0"/>
              <a:t>Key Rule</a:t>
            </a:r>
            <a:r>
              <a:rPr lang="en-US" sz="2800" dirty="0"/>
              <a:t>: Before any changes are made to the database, the corresponding log record must be written.</a:t>
            </a:r>
          </a:p>
          <a:p>
            <a:pPr>
              <a:buFont typeface="Arial" panose="020B0604020202020204" pitchFamily="34" charset="0"/>
              <a:buChar char="•"/>
            </a:pPr>
            <a:r>
              <a:rPr lang="en-US" sz="2800" b="1" dirty="0"/>
              <a:t>Advantages</a:t>
            </a:r>
            <a:r>
              <a:rPr lang="en-US" sz="2800" dirty="0"/>
              <a:t>:</a:t>
            </a:r>
          </a:p>
          <a:p>
            <a:pPr marL="742950" lvl="1" indent="-285750">
              <a:buFont typeface="Arial" panose="020B0604020202020204" pitchFamily="34" charset="0"/>
              <a:buChar char="•"/>
            </a:pPr>
            <a:r>
              <a:rPr lang="en-US" sz="2800" dirty="0"/>
              <a:t>Provides atomicity: All changes are either fully written or not at all.</a:t>
            </a:r>
          </a:p>
          <a:p>
            <a:pPr marL="742950" lvl="1" indent="-285750">
              <a:buFont typeface="Arial" panose="020B0604020202020204" pitchFamily="34" charset="0"/>
              <a:buChar char="•"/>
            </a:pPr>
            <a:r>
              <a:rPr lang="en-US" sz="2800" dirty="0"/>
              <a:t>Simplifies crash recovery.</a:t>
            </a:r>
          </a:p>
        </p:txBody>
      </p:sp>
    </p:spTree>
    <p:extLst>
      <p:ext uri="{BB962C8B-B14F-4D97-AF65-F5344CB8AC3E}">
        <p14:creationId xmlns:p14="http://schemas.microsoft.com/office/powerpoint/2010/main" val="11202246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326CD7-CB80-5FD9-AC16-159DE2066DE4}"/>
              </a:ext>
            </a:extLst>
          </p:cNvPr>
          <p:cNvSpPr txBox="1"/>
          <p:nvPr/>
        </p:nvSpPr>
        <p:spPr>
          <a:xfrm>
            <a:off x="1207969" y="271965"/>
            <a:ext cx="7551019" cy="4524315"/>
          </a:xfrm>
          <a:prstGeom prst="rect">
            <a:avLst/>
          </a:prstGeom>
          <a:noFill/>
        </p:spPr>
        <p:txBody>
          <a:bodyPr wrap="square">
            <a:spAutoFit/>
          </a:bodyPr>
          <a:lstStyle/>
          <a:p>
            <a:r>
              <a:rPr lang="en-US" sz="2400" b="1" dirty="0"/>
              <a:t>ARIES (Algorithm for Recovery and Isolation Exploiting Semantics)</a:t>
            </a:r>
          </a:p>
          <a:p>
            <a:pPr>
              <a:buFont typeface="Arial" panose="020B0604020202020204" pitchFamily="34" charset="0"/>
              <a:buChar char="•"/>
            </a:pPr>
            <a:r>
              <a:rPr lang="en-US" sz="2400" b="1" dirty="0"/>
              <a:t>Overview</a:t>
            </a:r>
            <a:r>
              <a:rPr lang="en-US" sz="2400" dirty="0"/>
              <a:t>: ARIES is a sophisticated crash recovery protocol used in many database systems (e.g., PostgreSQL).</a:t>
            </a:r>
          </a:p>
          <a:p>
            <a:pPr>
              <a:buFont typeface="Arial" panose="020B0604020202020204" pitchFamily="34" charset="0"/>
              <a:buChar char="•"/>
            </a:pPr>
            <a:r>
              <a:rPr lang="en-US" sz="2400" b="1" dirty="0"/>
              <a:t>Components</a:t>
            </a:r>
            <a:r>
              <a:rPr lang="en-US" sz="2400" dirty="0"/>
              <a:t>:</a:t>
            </a:r>
          </a:p>
          <a:p>
            <a:pPr marL="742950" lvl="1" indent="-285750">
              <a:buFont typeface="Arial" panose="020B0604020202020204" pitchFamily="34" charset="0"/>
              <a:buChar char="•"/>
            </a:pPr>
            <a:r>
              <a:rPr lang="en-US" sz="2400" b="1" dirty="0"/>
              <a:t>Log-based Recovery</a:t>
            </a:r>
            <a:r>
              <a:rPr lang="en-US" sz="2400" dirty="0"/>
              <a:t>: Using logs to track changes and recover.</a:t>
            </a:r>
          </a:p>
          <a:p>
            <a:pPr marL="742950" lvl="1" indent="-285750">
              <a:buFont typeface="Arial" panose="020B0604020202020204" pitchFamily="34" charset="0"/>
              <a:buChar char="•"/>
            </a:pPr>
            <a:r>
              <a:rPr lang="en-US" sz="2400" b="1" dirty="0"/>
              <a:t>Write-Ahead Logging</a:t>
            </a:r>
            <a:r>
              <a:rPr lang="en-US" sz="2400" dirty="0"/>
              <a:t>: Ensures changes are logged before applying them to the database.</a:t>
            </a:r>
          </a:p>
          <a:p>
            <a:pPr marL="742950" lvl="1" indent="-285750">
              <a:buFont typeface="Arial" panose="020B0604020202020204" pitchFamily="34" charset="0"/>
              <a:buChar char="•"/>
            </a:pPr>
            <a:r>
              <a:rPr lang="en-US" sz="2400" b="1" dirty="0"/>
              <a:t>Steal and No-Force Policies</a:t>
            </a:r>
            <a:r>
              <a:rPr lang="en-US" sz="2400" dirty="0"/>
              <a:t>: Focuses on balancing recovery and performance.</a:t>
            </a:r>
          </a:p>
        </p:txBody>
      </p:sp>
    </p:spTree>
    <p:extLst>
      <p:ext uri="{BB962C8B-B14F-4D97-AF65-F5344CB8AC3E}">
        <p14:creationId xmlns:p14="http://schemas.microsoft.com/office/powerpoint/2010/main" val="16923231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230CE4-4C5D-7DC7-682B-69401CA080ED}"/>
              </a:ext>
            </a:extLst>
          </p:cNvPr>
          <p:cNvSpPr txBox="1"/>
          <p:nvPr/>
        </p:nvSpPr>
        <p:spPr>
          <a:xfrm>
            <a:off x="1179094" y="108335"/>
            <a:ext cx="7628021" cy="4524315"/>
          </a:xfrm>
          <a:prstGeom prst="rect">
            <a:avLst/>
          </a:prstGeom>
          <a:noFill/>
        </p:spPr>
        <p:txBody>
          <a:bodyPr wrap="square">
            <a:spAutoFit/>
          </a:bodyPr>
          <a:lstStyle/>
          <a:p>
            <a:r>
              <a:rPr lang="en-US" sz="2400" b="1" dirty="0"/>
              <a:t>Key Concepts of ARIES</a:t>
            </a:r>
          </a:p>
          <a:p>
            <a:pPr>
              <a:buFont typeface="Arial" panose="020B0604020202020204" pitchFamily="34" charset="0"/>
              <a:buChar char="•"/>
            </a:pPr>
            <a:r>
              <a:rPr lang="en-US" sz="2400" b="1" dirty="0"/>
              <a:t>Redo and Undo Operations</a:t>
            </a:r>
            <a:r>
              <a:rPr lang="en-US" sz="2400" dirty="0"/>
              <a:t>:</a:t>
            </a:r>
          </a:p>
          <a:p>
            <a:pPr marL="742950" lvl="1" indent="-285750">
              <a:buFont typeface="Arial" panose="020B0604020202020204" pitchFamily="34" charset="0"/>
              <a:buChar char="•"/>
            </a:pPr>
            <a:r>
              <a:rPr lang="en-US" sz="2400" b="1" dirty="0"/>
              <a:t>Redo</a:t>
            </a:r>
            <a:r>
              <a:rPr lang="en-US" sz="2400" dirty="0"/>
              <a:t>: Reapply changes from the log in case of a crash.</a:t>
            </a:r>
          </a:p>
          <a:p>
            <a:pPr marL="742950" lvl="1" indent="-285750">
              <a:buFont typeface="Arial" panose="020B0604020202020204" pitchFamily="34" charset="0"/>
              <a:buChar char="•"/>
            </a:pPr>
            <a:r>
              <a:rPr lang="en-US" sz="2400" b="1" dirty="0"/>
              <a:t>Undo</a:t>
            </a:r>
            <a:r>
              <a:rPr lang="en-US" sz="2400" dirty="0"/>
              <a:t>: Rollback partial transactions to maintain consistency.</a:t>
            </a:r>
          </a:p>
          <a:p>
            <a:pPr>
              <a:buFont typeface="Arial" panose="020B0604020202020204" pitchFamily="34" charset="0"/>
              <a:buChar char="•"/>
            </a:pPr>
            <a:r>
              <a:rPr lang="en-US" sz="2400" b="1" dirty="0"/>
              <a:t>Three Phases of Recovery</a:t>
            </a:r>
            <a:r>
              <a:rPr lang="en-US" sz="2400" dirty="0"/>
              <a:t>:</a:t>
            </a:r>
          </a:p>
          <a:p>
            <a:pPr marL="742950" lvl="1" indent="-285750">
              <a:buFont typeface="Arial" panose="020B0604020202020204" pitchFamily="34" charset="0"/>
              <a:buChar char="•"/>
            </a:pPr>
            <a:r>
              <a:rPr lang="en-US" sz="2400" b="1" dirty="0"/>
              <a:t>Analysis Phase</a:t>
            </a:r>
            <a:r>
              <a:rPr lang="en-US" sz="2400" dirty="0"/>
              <a:t>: Identify the state of the database and transactions at the time of the crash.</a:t>
            </a:r>
          </a:p>
          <a:p>
            <a:pPr marL="742950" lvl="1" indent="-285750">
              <a:buFont typeface="Arial" panose="020B0604020202020204" pitchFamily="34" charset="0"/>
              <a:buChar char="•"/>
            </a:pPr>
            <a:r>
              <a:rPr lang="en-US" sz="2400" b="1" dirty="0"/>
              <a:t>Redo Phase</a:t>
            </a:r>
            <a:r>
              <a:rPr lang="en-US" sz="2400" dirty="0"/>
              <a:t>: Reapply the changes from the log.</a:t>
            </a:r>
          </a:p>
          <a:p>
            <a:pPr marL="742950" lvl="1" indent="-285750">
              <a:buFont typeface="Arial" panose="020B0604020202020204" pitchFamily="34" charset="0"/>
              <a:buChar char="•"/>
            </a:pPr>
            <a:r>
              <a:rPr lang="en-US" sz="2400" b="1" dirty="0"/>
              <a:t>Undo Phase</a:t>
            </a:r>
            <a:r>
              <a:rPr lang="en-US" sz="2400" dirty="0"/>
              <a:t>: Undo incomplete transactions to ensure atomicity.</a:t>
            </a:r>
          </a:p>
        </p:txBody>
      </p:sp>
    </p:spTree>
    <p:extLst>
      <p:ext uri="{BB962C8B-B14F-4D97-AF65-F5344CB8AC3E}">
        <p14:creationId xmlns:p14="http://schemas.microsoft.com/office/powerpoint/2010/main" val="26022511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6FCDD1-50F2-667A-B66D-4580D43E554B}"/>
              </a:ext>
            </a:extLst>
          </p:cNvPr>
          <p:cNvSpPr txBox="1"/>
          <p:nvPr/>
        </p:nvSpPr>
        <p:spPr>
          <a:xfrm>
            <a:off x="1130968" y="456457"/>
            <a:ext cx="7801275" cy="3785652"/>
          </a:xfrm>
          <a:prstGeom prst="rect">
            <a:avLst/>
          </a:prstGeom>
          <a:noFill/>
        </p:spPr>
        <p:txBody>
          <a:bodyPr wrap="square">
            <a:spAutoFit/>
          </a:bodyPr>
          <a:lstStyle/>
          <a:p>
            <a:r>
              <a:rPr lang="en-US" sz="2400" b="1" dirty="0"/>
              <a:t>ARIES Recovery Example</a:t>
            </a:r>
          </a:p>
          <a:p>
            <a:pPr>
              <a:buFont typeface="Arial" panose="020B0604020202020204" pitchFamily="34" charset="0"/>
              <a:buChar char="•"/>
            </a:pPr>
            <a:r>
              <a:rPr lang="en-US" sz="2400" b="1" dirty="0"/>
              <a:t>Scenario</a:t>
            </a:r>
            <a:r>
              <a:rPr lang="en-US" sz="2400" dirty="0"/>
              <a:t>: A system crash occurs.</a:t>
            </a:r>
          </a:p>
          <a:p>
            <a:pPr>
              <a:buFont typeface="Arial" panose="020B0604020202020204" pitchFamily="34" charset="0"/>
              <a:buChar char="•"/>
            </a:pPr>
            <a:r>
              <a:rPr lang="en-US" sz="2400" b="1" dirty="0"/>
              <a:t>Analysis Phase</a:t>
            </a:r>
            <a:r>
              <a:rPr lang="en-US" sz="2400" dirty="0"/>
              <a:t>:</a:t>
            </a:r>
          </a:p>
          <a:p>
            <a:pPr marL="742950" lvl="1" indent="-285750">
              <a:buFont typeface="Arial" panose="020B0604020202020204" pitchFamily="34" charset="0"/>
              <a:buChar char="•"/>
            </a:pPr>
            <a:r>
              <a:rPr lang="en-US" sz="2400" dirty="0"/>
              <a:t>ARIES examines the log to find the last committed transaction before the crash.</a:t>
            </a:r>
          </a:p>
          <a:p>
            <a:pPr>
              <a:buFont typeface="Arial" panose="020B0604020202020204" pitchFamily="34" charset="0"/>
              <a:buChar char="•"/>
            </a:pPr>
            <a:r>
              <a:rPr lang="en-US" sz="2400" b="1" dirty="0"/>
              <a:t>Redo Phase</a:t>
            </a:r>
            <a:r>
              <a:rPr lang="en-US" sz="2400" dirty="0"/>
              <a:t>:</a:t>
            </a:r>
          </a:p>
          <a:p>
            <a:pPr marL="742950" lvl="1" indent="-285750">
              <a:buFont typeface="Arial" panose="020B0604020202020204" pitchFamily="34" charset="0"/>
              <a:buChar char="•"/>
            </a:pPr>
            <a:r>
              <a:rPr lang="en-US" sz="2400" dirty="0"/>
              <a:t>Reapply all the operations that were done before the crash.</a:t>
            </a:r>
          </a:p>
          <a:p>
            <a:pPr>
              <a:buFont typeface="Arial" panose="020B0604020202020204" pitchFamily="34" charset="0"/>
              <a:buChar char="•"/>
            </a:pPr>
            <a:r>
              <a:rPr lang="en-US" sz="2400" b="1" dirty="0"/>
              <a:t>Undo Phase</a:t>
            </a:r>
            <a:r>
              <a:rPr lang="en-US" sz="2400" dirty="0"/>
              <a:t>:</a:t>
            </a:r>
          </a:p>
          <a:p>
            <a:pPr marL="742950" lvl="1" indent="-285750">
              <a:buFont typeface="Arial" panose="020B0604020202020204" pitchFamily="34" charset="0"/>
              <a:buChar char="•"/>
            </a:pPr>
            <a:r>
              <a:rPr lang="en-US" sz="2400" dirty="0"/>
              <a:t>Rollback uncommitted transactions.</a:t>
            </a:r>
          </a:p>
        </p:txBody>
      </p:sp>
    </p:spTree>
    <p:extLst>
      <p:ext uri="{BB962C8B-B14F-4D97-AF65-F5344CB8AC3E}">
        <p14:creationId xmlns:p14="http://schemas.microsoft.com/office/powerpoint/2010/main" val="22052558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4BCCF7-72B0-0573-BCA1-DC38DDEBBBC5}"/>
              </a:ext>
            </a:extLst>
          </p:cNvPr>
          <p:cNvSpPr txBox="1"/>
          <p:nvPr/>
        </p:nvSpPr>
        <p:spPr>
          <a:xfrm>
            <a:off x="996213" y="294962"/>
            <a:ext cx="7849404" cy="3970318"/>
          </a:xfrm>
          <a:prstGeom prst="rect">
            <a:avLst/>
          </a:prstGeom>
          <a:noFill/>
        </p:spPr>
        <p:txBody>
          <a:bodyPr wrap="square">
            <a:spAutoFit/>
          </a:bodyPr>
          <a:lstStyle/>
          <a:p>
            <a:r>
              <a:rPr lang="en-US" sz="2800" b="1" dirty="0">
                <a:latin typeface="Times New Roman" panose="02020603050405020304" pitchFamily="18" charset="0"/>
                <a:cs typeface="Times New Roman" panose="02020603050405020304" pitchFamily="18" charset="0"/>
              </a:rPr>
              <a:t>ARIES Log Structure</a:t>
            </a:r>
          </a:p>
          <a:p>
            <a:pPr>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Log Record Format</a:t>
            </a:r>
            <a:r>
              <a:rPr lang="en-US" sz="2800" dirty="0">
                <a:latin typeface="Times New Roman" panose="02020603050405020304" pitchFamily="18" charset="0"/>
                <a:cs typeface="Times New Roman" panose="02020603050405020304" pitchFamily="18" charset="0"/>
              </a:rPr>
              <a:t>:</a:t>
            </a:r>
          </a:p>
          <a:p>
            <a:pPr marL="742950" lvl="1" indent="-285750">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Transaction ID</a:t>
            </a:r>
            <a:r>
              <a:rPr lang="en-US" sz="2800" dirty="0">
                <a:latin typeface="Times New Roman" panose="02020603050405020304" pitchFamily="18" charset="0"/>
                <a:cs typeface="Times New Roman" panose="02020603050405020304" pitchFamily="18" charset="0"/>
              </a:rPr>
              <a:t>: Identifies the transaction.</a:t>
            </a:r>
          </a:p>
          <a:p>
            <a:pPr marL="742950" lvl="1" indent="-285750">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Log Sequence Number (LSN)</a:t>
            </a:r>
            <a:r>
              <a:rPr lang="en-US" sz="2800" dirty="0">
                <a:latin typeface="Times New Roman" panose="02020603050405020304" pitchFamily="18" charset="0"/>
                <a:cs typeface="Times New Roman" panose="02020603050405020304" pitchFamily="18" charset="0"/>
              </a:rPr>
              <a:t>: Ensures proper ordering of log records.</a:t>
            </a:r>
          </a:p>
          <a:p>
            <a:pPr marL="742950" lvl="1" indent="-285750">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Before Image</a:t>
            </a:r>
            <a:r>
              <a:rPr lang="en-US" sz="2800" dirty="0">
                <a:latin typeface="Times New Roman" panose="02020603050405020304" pitchFamily="18" charset="0"/>
                <a:cs typeface="Times New Roman" panose="02020603050405020304" pitchFamily="18" charset="0"/>
              </a:rPr>
              <a:t>: The value before a change.</a:t>
            </a:r>
          </a:p>
          <a:p>
            <a:pPr marL="742950" lvl="1" indent="-285750">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After Image</a:t>
            </a:r>
            <a:r>
              <a:rPr lang="en-US" sz="2800" dirty="0">
                <a:latin typeface="Times New Roman" panose="02020603050405020304" pitchFamily="18" charset="0"/>
                <a:cs typeface="Times New Roman" panose="02020603050405020304" pitchFamily="18" charset="0"/>
              </a:rPr>
              <a:t>: The value after the change.</a:t>
            </a:r>
          </a:p>
          <a:p>
            <a:pPr marL="742950" lvl="1" indent="-285750">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Operation Type</a:t>
            </a:r>
            <a:r>
              <a:rPr lang="en-US" sz="2800" dirty="0">
                <a:latin typeface="Times New Roman" panose="02020603050405020304" pitchFamily="18" charset="0"/>
                <a:cs typeface="Times New Roman" panose="02020603050405020304" pitchFamily="18" charset="0"/>
              </a:rPr>
              <a:t>: Type of operation (e.g., write, commit).</a:t>
            </a:r>
          </a:p>
        </p:txBody>
      </p:sp>
      <p:sp>
        <p:nvSpPr>
          <p:cNvPr id="5" name="TextBox 4">
            <a:extLst>
              <a:ext uri="{FF2B5EF4-FFF2-40B4-BE49-F238E27FC236}">
                <a16:creationId xmlns:a16="http://schemas.microsoft.com/office/drawing/2014/main" id="{B3FB6766-B613-C79D-77F4-12B4D0D8C57D}"/>
              </a:ext>
            </a:extLst>
          </p:cNvPr>
          <p:cNvSpPr txBox="1"/>
          <p:nvPr/>
        </p:nvSpPr>
        <p:spPr>
          <a:xfrm>
            <a:off x="1463040" y="4265280"/>
            <a:ext cx="7382576" cy="2308324"/>
          </a:xfrm>
          <a:prstGeom prst="rect">
            <a:avLst/>
          </a:prstGeom>
          <a:noFill/>
        </p:spPr>
        <p:txBody>
          <a:bodyPr wrap="square">
            <a:spAutoFit/>
          </a:bodyPr>
          <a:lstStyle/>
          <a:p>
            <a:r>
              <a:rPr lang="en-US" sz="2400" b="1" dirty="0">
                <a:latin typeface="Times New Roman" panose="02020603050405020304" pitchFamily="18" charset="0"/>
                <a:cs typeface="Times New Roman" panose="02020603050405020304" pitchFamily="18" charset="0"/>
              </a:rPr>
              <a:t>ARIES Data Structures</a:t>
            </a:r>
          </a:p>
          <a:p>
            <a:pPr>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Transaction Table</a:t>
            </a:r>
            <a:r>
              <a:rPr lang="en-US" sz="2400" dirty="0">
                <a:latin typeface="Times New Roman" panose="02020603050405020304" pitchFamily="18" charset="0"/>
                <a:cs typeface="Times New Roman" panose="02020603050405020304" pitchFamily="18" charset="0"/>
              </a:rPr>
              <a:t>: Tracks active transactions.</a:t>
            </a:r>
          </a:p>
          <a:p>
            <a:pPr>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Dirty Page Table</a:t>
            </a:r>
            <a:r>
              <a:rPr lang="en-US" sz="2400" dirty="0">
                <a:latin typeface="Times New Roman" panose="02020603050405020304" pitchFamily="18" charset="0"/>
                <a:cs typeface="Times New Roman" panose="02020603050405020304" pitchFamily="18" charset="0"/>
              </a:rPr>
              <a:t>: Tracks pages that have been modified but not yet written back to disk.</a:t>
            </a:r>
          </a:p>
          <a:p>
            <a:pPr>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Log Sequence Numbers (LSNs)</a:t>
            </a:r>
            <a:r>
              <a:rPr lang="en-US" sz="2400" dirty="0">
                <a:latin typeface="Times New Roman" panose="02020603050405020304" pitchFamily="18" charset="0"/>
                <a:cs typeface="Times New Roman" panose="02020603050405020304" pitchFamily="18" charset="0"/>
              </a:rPr>
              <a:t>: Ensure the correct ordering of operations for recovery.</a:t>
            </a:r>
          </a:p>
        </p:txBody>
      </p:sp>
    </p:spTree>
    <p:extLst>
      <p:ext uri="{BB962C8B-B14F-4D97-AF65-F5344CB8AC3E}">
        <p14:creationId xmlns:p14="http://schemas.microsoft.com/office/powerpoint/2010/main" val="60745192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8AB79C2-0D8F-E4E5-64BA-E19D3CB551AA}"/>
              </a:ext>
            </a:extLst>
          </p:cNvPr>
          <p:cNvPicPr>
            <a:picLocks noChangeAspect="1"/>
          </p:cNvPicPr>
          <p:nvPr/>
        </p:nvPicPr>
        <p:blipFill>
          <a:blip r:embed="rId2"/>
          <a:srcRect/>
          <a:stretch>
            <a:fillRect/>
          </a:stretch>
        </p:blipFill>
        <p:spPr bwMode="auto">
          <a:xfrm>
            <a:off x="-72034" y="1715688"/>
            <a:ext cx="9216034" cy="1585784"/>
          </a:xfrm>
          <a:prstGeom prst="rect">
            <a:avLst/>
          </a:prstGeom>
          <a:noFill/>
          <a:ln w="9525">
            <a:noFill/>
            <a:miter lim="800000"/>
            <a:headEnd/>
            <a:tailEnd/>
          </a:ln>
        </p:spPr>
      </p:pic>
    </p:spTree>
    <p:extLst>
      <p:ext uri="{BB962C8B-B14F-4D97-AF65-F5344CB8AC3E}">
        <p14:creationId xmlns:p14="http://schemas.microsoft.com/office/powerpoint/2010/main" val="12910602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2794BB-4934-137E-E1CF-B13C27E6B327}"/>
              </a:ext>
            </a:extLst>
          </p:cNvPr>
          <p:cNvSpPr txBox="1"/>
          <p:nvPr/>
        </p:nvSpPr>
        <p:spPr>
          <a:xfrm>
            <a:off x="1275348" y="843677"/>
            <a:ext cx="7445140" cy="3970318"/>
          </a:xfrm>
          <a:prstGeom prst="rect">
            <a:avLst/>
          </a:prstGeom>
          <a:noFill/>
        </p:spPr>
        <p:txBody>
          <a:bodyPr wrap="square">
            <a:spAutoFit/>
          </a:bodyPr>
          <a:lstStyle/>
          <a:p>
            <a:r>
              <a:rPr lang="en-US" sz="2800" b="1" dirty="0">
                <a:latin typeface="Times New Roman" panose="02020603050405020304" pitchFamily="18" charset="0"/>
                <a:cs typeface="Times New Roman" panose="02020603050405020304" pitchFamily="18" charset="0"/>
              </a:rPr>
              <a:t>Advantages of ARIES</a:t>
            </a:r>
          </a:p>
          <a:p>
            <a:pPr>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High Performance</a:t>
            </a:r>
            <a:r>
              <a:rPr lang="en-US" sz="2800" dirty="0">
                <a:latin typeface="Times New Roman" panose="02020603050405020304" pitchFamily="18" charset="0"/>
                <a:cs typeface="Times New Roman" panose="02020603050405020304" pitchFamily="18" charset="0"/>
              </a:rPr>
              <a:t>: ARIES is optimized for large-scale database systems.</a:t>
            </a:r>
          </a:p>
          <a:p>
            <a:pPr>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Flexibility</a:t>
            </a:r>
            <a:r>
              <a:rPr lang="en-US" sz="2800" dirty="0">
                <a:latin typeface="Times New Roman" panose="02020603050405020304" pitchFamily="18" charset="0"/>
                <a:cs typeface="Times New Roman" panose="02020603050405020304" pitchFamily="18" charset="0"/>
              </a:rPr>
              <a:t>: It supports both </a:t>
            </a:r>
            <a:r>
              <a:rPr lang="en-US" sz="2800" b="1" dirty="0">
                <a:latin typeface="Times New Roman" panose="02020603050405020304" pitchFamily="18" charset="0"/>
                <a:cs typeface="Times New Roman" panose="02020603050405020304" pitchFamily="18" charset="0"/>
              </a:rPr>
              <a:t>steal</a:t>
            </a:r>
            <a:r>
              <a:rPr lang="en-US" sz="2800" dirty="0">
                <a:latin typeface="Times New Roman" panose="02020603050405020304" pitchFamily="18" charset="0"/>
                <a:cs typeface="Times New Roman" panose="02020603050405020304" pitchFamily="18" charset="0"/>
              </a:rPr>
              <a:t> and </a:t>
            </a:r>
            <a:r>
              <a:rPr lang="en-US" sz="2800" b="1" dirty="0">
                <a:latin typeface="Times New Roman" panose="02020603050405020304" pitchFamily="18" charset="0"/>
                <a:cs typeface="Times New Roman" panose="02020603050405020304" pitchFamily="18" charset="0"/>
              </a:rPr>
              <a:t>no-force</a:t>
            </a:r>
            <a:r>
              <a:rPr lang="en-US" sz="2800" dirty="0">
                <a:latin typeface="Times New Roman" panose="02020603050405020304" pitchFamily="18" charset="0"/>
                <a:cs typeface="Times New Roman" panose="02020603050405020304" pitchFamily="18" charset="0"/>
              </a:rPr>
              <a:t> policies.</a:t>
            </a:r>
          </a:p>
          <a:p>
            <a:pPr>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Scalability</a:t>
            </a:r>
            <a:r>
              <a:rPr lang="en-US" sz="2800" dirty="0">
                <a:latin typeface="Times New Roman" panose="02020603050405020304" pitchFamily="18" charset="0"/>
                <a:cs typeface="Times New Roman" panose="02020603050405020304" pitchFamily="18" charset="0"/>
              </a:rPr>
              <a:t>: Handles large databases and high transaction volumes efficiently.</a:t>
            </a:r>
          </a:p>
          <a:p>
            <a:pPr>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Recovery Efficiency</a:t>
            </a:r>
            <a:r>
              <a:rPr lang="en-US" sz="2800" dirty="0">
                <a:latin typeface="Times New Roman" panose="02020603050405020304" pitchFamily="18" charset="0"/>
                <a:cs typeface="Times New Roman" panose="02020603050405020304" pitchFamily="18" charset="0"/>
              </a:rPr>
              <a:t>: Can recover from crashes with minimal downtime.</a:t>
            </a:r>
          </a:p>
        </p:txBody>
      </p:sp>
    </p:spTree>
    <p:extLst>
      <p:ext uri="{BB962C8B-B14F-4D97-AF65-F5344CB8AC3E}">
        <p14:creationId xmlns:p14="http://schemas.microsoft.com/office/powerpoint/2010/main" val="12828330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92872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316912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84008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94214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docProps/app.xml><?xml version="1.0" encoding="utf-8"?>
<Properties xmlns="http://schemas.openxmlformats.org/officeDocument/2006/extended-properties" xmlns:vt="http://schemas.openxmlformats.org/officeDocument/2006/docPropsVTypes">
  <Template>Parallax</Template>
  <TotalTime>0</TotalTime>
  <Words>7615</Words>
  <Application>Microsoft Office PowerPoint</Application>
  <PresentationFormat>On-screen Show (4:3)</PresentationFormat>
  <Paragraphs>457</Paragraphs>
  <Slides>86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86</vt:i4>
      </vt:variant>
    </vt:vector>
  </HeadingPairs>
  <TitlesOfParts>
    <vt:vector size="93" baseType="lpstr">
      <vt:lpstr>Arial</vt:lpstr>
      <vt:lpstr>Calibri</vt:lpstr>
      <vt:lpstr>Corbel</vt:lpstr>
      <vt:lpstr>Symbol</vt:lpstr>
      <vt:lpstr>Times New Roman</vt:lpstr>
      <vt:lpstr>Wingdings</vt:lpstr>
      <vt:lpstr>Parallax</vt:lpstr>
      <vt:lpstr>LENDI INSTITUTE OF ENGINEERING AND TECHNOLOGY (Autonomous) Approved by AICTE and Permanently affiliated to JNTU Gurajada-Vizianagaram. </vt:lpstr>
      <vt:lpstr>UNIT 4  Transaction management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5  Transaction management</dc:title>
  <dc:creator>Preethi Gandreti</dc:creator>
  <cp:lastModifiedBy>satyanarayana mummana</cp:lastModifiedBy>
  <cp:revision>38</cp:revision>
  <dcterms:created xsi:type="dcterms:W3CDTF">2019-09-23T19:11:44Z</dcterms:created>
  <dcterms:modified xsi:type="dcterms:W3CDTF">2025-04-01T00:39:16Z</dcterms:modified>
</cp:coreProperties>
</file>