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7" r:id="rId3"/>
    <p:sldId id="258" r:id="rId4"/>
    <p:sldId id="260" r:id="rId5"/>
    <p:sldId id="261" r:id="rId6"/>
    <p:sldId id="262" r:id="rId7"/>
    <p:sldId id="267" r:id="rId8"/>
    <p:sldId id="268" r:id="rId9"/>
    <p:sldId id="263" r:id="rId10"/>
    <p:sldId id="266" r:id="rId11"/>
    <p:sldId id="264"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442729-5C13-4A7D-943D-A2460FAF7940}" v="6" dt="2025-02-18T08:34:10.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visankar Kampara" userId="1daee450c3a8f625" providerId="LiveId" clId="{7D442729-5C13-4A7D-943D-A2460FAF7940}"/>
    <pc:docChg chg="modSld">
      <pc:chgData name="Ravisankar Kampara" userId="1daee450c3a8f625" providerId="LiveId" clId="{7D442729-5C13-4A7D-943D-A2460FAF7940}" dt="2025-02-18T08:34:14.085" v="3" actId="1076"/>
      <pc:docMkLst>
        <pc:docMk/>
      </pc:docMkLst>
      <pc:sldChg chg="modSp mod">
        <pc:chgData name="Ravisankar Kampara" userId="1daee450c3a8f625" providerId="LiveId" clId="{7D442729-5C13-4A7D-943D-A2460FAF7940}" dt="2025-02-18T08:33:11.275" v="0" actId="20577"/>
        <pc:sldMkLst>
          <pc:docMk/>
          <pc:sldMk cId="2869902224" sldId="256"/>
        </pc:sldMkLst>
        <pc:spChg chg="mod">
          <ac:chgData name="Ravisankar Kampara" userId="1daee450c3a8f625" providerId="LiveId" clId="{7D442729-5C13-4A7D-943D-A2460FAF7940}" dt="2025-02-18T08:33:11.275" v="0" actId="20577"/>
          <ac:spMkLst>
            <pc:docMk/>
            <pc:sldMk cId="2869902224" sldId="256"/>
            <ac:spMk id="3" creationId="{36A4C7BF-266C-F9B7-D98D-01C8899B86A0}"/>
          </ac:spMkLst>
        </pc:spChg>
      </pc:sldChg>
      <pc:sldChg chg="modSp mod">
        <pc:chgData name="Ravisankar Kampara" userId="1daee450c3a8f625" providerId="LiveId" clId="{7D442729-5C13-4A7D-943D-A2460FAF7940}" dt="2025-02-18T08:34:14.085" v="3" actId="1076"/>
        <pc:sldMkLst>
          <pc:docMk/>
          <pc:sldMk cId="1343826057" sldId="263"/>
        </pc:sldMkLst>
        <pc:spChg chg="mod">
          <ac:chgData name="Ravisankar Kampara" userId="1daee450c3a8f625" providerId="LiveId" clId="{7D442729-5C13-4A7D-943D-A2460FAF7940}" dt="2025-02-18T08:34:14.085" v="3" actId="1076"/>
          <ac:spMkLst>
            <pc:docMk/>
            <pc:sldMk cId="1343826057" sldId="263"/>
            <ac:spMk id="3" creationId="{699FEE9B-B99B-7BD7-7068-2C92185750EE}"/>
          </ac:spMkLst>
        </pc:spChg>
        <pc:spChg chg="mod">
          <ac:chgData name="Ravisankar Kampara" userId="1daee450c3a8f625" providerId="LiveId" clId="{7D442729-5C13-4A7D-943D-A2460FAF7940}" dt="2025-02-18T08:34:10.353" v="2" actId="14100"/>
          <ac:spMkLst>
            <pc:docMk/>
            <pc:sldMk cId="1343826057" sldId="263"/>
            <ac:spMk id="5" creationId="{9D1DFD17-6939-B3F7-D60E-7F70B2EFA22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9EA69-789B-4DD7-780F-90F65F1142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1B856A4-40D5-5EA4-CDD1-2F11B560BF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1F30BE2-03C1-EE70-BF4F-AA16A827B8C6}"/>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5" name="Footer Placeholder 4">
            <a:extLst>
              <a:ext uri="{FF2B5EF4-FFF2-40B4-BE49-F238E27FC236}">
                <a16:creationId xmlns:a16="http://schemas.microsoft.com/office/drawing/2014/main" id="{30B8BE86-E23B-3451-A31D-0677770B4BC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51AE4B8-F6B2-B442-2AE7-EBFB22BDCA8B}"/>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4188561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F21C5-B110-2B25-A66B-7132A1B401B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DA7E5B8-C2ED-5778-FF65-677E439C54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8DE3BD4-10FB-FBBD-12DB-848ECC5C1C36}"/>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5" name="Footer Placeholder 4">
            <a:extLst>
              <a:ext uri="{FF2B5EF4-FFF2-40B4-BE49-F238E27FC236}">
                <a16:creationId xmlns:a16="http://schemas.microsoft.com/office/drawing/2014/main" id="{E058CD18-B41C-1E91-271B-5E95181D6B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74DDBFF-47CE-A9AA-CA7D-112F71E72449}"/>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2727063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B8E5D-F65A-01B8-FA28-0BEBA6AD7C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A1086B9-5AE8-E507-678E-E708079D31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E6FE78-C864-5654-3197-0526176D52E9}"/>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5" name="Footer Placeholder 4">
            <a:extLst>
              <a:ext uri="{FF2B5EF4-FFF2-40B4-BE49-F238E27FC236}">
                <a16:creationId xmlns:a16="http://schemas.microsoft.com/office/drawing/2014/main" id="{5D6329DF-06B9-991D-F00C-5DCBE73ABF1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CB98E35-5A46-B903-9D51-FF4A10157FEC}"/>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2040561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C4F5-1F62-1FAE-78CC-C5B82428A41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6EEAE15-84CB-49F7-56E1-B3BEA5372A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EA49EAF-5494-CE26-501A-4502018B78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80785D0-C20B-4000-D97D-69DCF8613C80}"/>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6" name="Footer Placeholder 5">
            <a:extLst>
              <a:ext uri="{FF2B5EF4-FFF2-40B4-BE49-F238E27FC236}">
                <a16:creationId xmlns:a16="http://schemas.microsoft.com/office/drawing/2014/main" id="{A2AA6AD7-47F5-6ABE-FF51-12DD213FE2B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2EB29C2-5A5F-712E-DD95-9CF83CB346B4}"/>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334369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6E59-5A5B-ABCA-ACAE-A162B51BD08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ED91860-F055-1BE1-B860-28C1CECB88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41EDD6-45AE-FC30-5E25-9C665EF31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B753B44-6AF8-2237-6654-A810C4045B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1E8284-5EA1-174E-4D8D-66DFBD9450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3032A54-196D-3926-E238-6CF22335C8C7}"/>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8" name="Footer Placeholder 7">
            <a:extLst>
              <a:ext uri="{FF2B5EF4-FFF2-40B4-BE49-F238E27FC236}">
                <a16:creationId xmlns:a16="http://schemas.microsoft.com/office/drawing/2014/main" id="{41212BBC-A481-E74A-97EA-D3287DEB7E4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14BEB36-5770-AB00-5619-70BD14B013C1}"/>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441253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33433-026B-0CB6-AD24-035B5B2AD8A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F974988-7ED3-06B4-67E1-D65C2378F55F}"/>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4" name="Footer Placeholder 3">
            <a:extLst>
              <a:ext uri="{FF2B5EF4-FFF2-40B4-BE49-F238E27FC236}">
                <a16:creationId xmlns:a16="http://schemas.microsoft.com/office/drawing/2014/main" id="{78E7F22C-F1EC-0946-683E-6C040E912EE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F32D11D-D089-75F9-F99E-0ABC4B5B9160}"/>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3417838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57BAF6-B7B3-4C3C-AB17-2C39CC73310B}"/>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3" name="Footer Placeholder 2">
            <a:extLst>
              <a:ext uri="{FF2B5EF4-FFF2-40B4-BE49-F238E27FC236}">
                <a16:creationId xmlns:a16="http://schemas.microsoft.com/office/drawing/2014/main" id="{C401B79A-E7B1-327F-FF33-45841CC26F4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4E72FFF-A0A6-257D-E38A-367911B71E8F}"/>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3084351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1A63F-869C-0CE2-9119-7D8F6BBDFB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84C713C-5B65-C740-BC45-748CFA5158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B3271AE-4743-6C16-3CBA-B0BAD25C9E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7A3751-38B7-69EC-5B8F-632FB3DC7C58}"/>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6" name="Footer Placeholder 5">
            <a:extLst>
              <a:ext uri="{FF2B5EF4-FFF2-40B4-BE49-F238E27FC236}">
                <a16:creationId xmlns:a16="http://schemas.microsoft.com/office/drawing/2014/main" id="{0CCF7CA8-43D7-0636-FFA4-31ECE8BFB3C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F6EA102-070F-DBDA-6F0C-5BC05EDE755D}"/>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2461784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2AA0-6458-E346-12D3-C9AAFC7EAE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981AD81-6D33-E2A1-C786-62E21DD24A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FD5DFCC-C200-FCDA-DFF6-6641AEE1D8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7064AF-2615-D301-8149-A37CBA2FC5E8}"/>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6" name="Footer Placeholder 5">
            <a:extLst>
              <a:ext uri="{FF2B5EF4-FFF2-40B4-BE49-F238E27FC236}">
                <a16:creationId xmlns:a16="http://schemas.microsoft.com/office/drawing/2014/main" id="{6275689B-D14B-8092-43EF-A6531D5DBC6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D30960C-34FA-58BE-913B-C8775E4628D2}"/>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1707909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11E1D-A4AF-1C75-84A7-FB407E60AD6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A0EF423-2CBA-FD2A-A5C6-9D89D4A5E0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87470C7-84CD-376C-B468-42C572900D0F}"/>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5" name="Footer Placeholder 4">
            <a:extLst>
              <a:ext uri="{FF2B5EF4-FFF2-40B4-BE49-F238E27FC236}">
                <a16:creationId xmlns:a16="http://schemas.microsoft.com/office/drawing/2014/main" id="{135D05C7-F4DA-703B-821C-C001ED1F201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83C5EB-5695-0A46-7F95-C17B625F2BFD}"/>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111055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82EE47-4664-3555-80A0-8BC1A19DE7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F30C685-1081-ED22-41D1-DE5A1BE142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486C2BC-76CB-AAA8-1289-E5EC84C2D548}"/>
              </a:ext>
            </a:extLst>
          </p:cNvPr>
          <p:cNvSpPr>
            <a:spLocks noGrp="1"/>
          </p:cNvSpPr>
          <p:nvPr>
            <p:ph type="dt" sz="half" idx="10"/>
          </p:nvPr>
        </p:nvSpPr>
        <p:spPr/>
        <p:txBody>
          <a:bodyPr/>
          <a:lstStyle/>
          <a:p>
            <a:fld id="{74999328-F8A9-4DA8-9A51-3B0579E296F3}" type="datetimeFigureOut">
              <a:rPr lang="en-IN" smtClean="0"/>
              <a:t>18-02-2025</a:t>
            </a:fld>
            <a:endParaRPr lang="en-IN"/>
          </a:p>
        </p:txBody>
      </p:sp>
      <p:sp>
        <p:nvSpPr>
          <p:cNvPr id="5" name="Footer Placeholder 4">
            <a:extLst>
              <a:ext uri="{FF2B5EF4-FFF2-40B4-BE49-F238E27FC236}">
                <a16:creationId xmlns:a16="http://schemas.microsoft.com/office/drawing/2014/main" id="{D3FDD406-5AA1-36DA-1A5B-199EE2CA0B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D65361A-CE76-EA8B-5914-D3E7E9C153CE}"/>
              </a:ext>
            </a:extLst>
          </p:cNvPr>
          <p:cNvSpPr>
            <a:spLocks noGrp="1"/>
          </p:cNvSpPr>
          <p:nvPr>
            <p:ph type="sldNum" sz="quarter" idx="12"/>
          </p:nvPr>
        </p:nvSpPr>
        <p:spPr/>
        <p:txBody>
          <a:bodyPr/>
          <a:lstStyle/>
          <a:p>
            <a:fld id="{D7CF1465-64A0-44EA-A89A-05EEACEACCF0}" type="slidenum">
              <a:rPr lang="en-IN" smtClean="0"/>
              <a:t>‹#›</a:t>
            </a:fld>
            <a:endParaRPr lang="en-IN"/>
          </a:p>
        </p:txBody>
      </p:sp>
    </p:spTree>
    <p:extLst>
      <p:ext uri="{BB962C8B-B14F-4D97-AF65-F5344CB8AC3E}">
        <p14:creationId xmlns:p14="http://schemas.microsoft.com/office/powerpoint/2010/main" val="407760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1DC7-CEC4-3165-A93B-FDD94777FB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39C351E-EBBA-B68B-8CC5-30A2FCA2E3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081544A-62AC-0921-6B26-E9E3717D9B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999328-F8A9-4DA8-9A51-3B0579E296F3}" type="datetimeFigureOut">
              <a:rPr lang="en-IN" smtClean="0"/>
              <a:t>18-02-2025</a:t>
            </a:fld>
            <a:endParaRPr lang="en-IN"/>
          </a:p>
        </p:txBody>
      </p:sp>
      <p:sp>
        <p:nvSpPr>
          <p:cNvPr id="5" name="Footer Placeholder 4">
            <a:extLst>
              <a:ext uri="{FF2B5EF4-FFF2-40B4-BE49-F238E27FC236}">
                <a16:creationId xmlns:a16="http://schemas.microsoft.com/office/drawing/2014/main" id="{711DEAF2-F803-611B-9F0C-908D92BA3D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D049C26-6986-1574-480F-3DCC489909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CF1465-64A0-44EA-A89A-05EEACEACCF0}" type="slidenum">
              <a:rPr lang="en-IN" smtClean="0"/>
              <a:t>‹#›</a:t>
            </a:fld>
            <a:endParaRPr lang="en-IN"/>
          </a:p>
        </p:txBody>
      </p:sp>
    </p:spTree>
    <p:extLst>
      <p:ext uri="{BB962C8B-B14F-4D97-AF65-F5344CB8AC3E}">
        <p14:creationId xmlns:p14="http://schemas.microsoft.com/office/powerpoint/2010/main" val="58758594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93C5D-FF1C-9B35-D6DD-45FF28F655E2}"/>
              </a:ext>
            </a:extLst>
          </p:cNvPr>
          <p:cNvSpPr>
            <a:spLocks noGrp="1"/>
          </p:cNvSpPr>
          <p:nvPr>
            <p:ph type="ctrTitle"/>
          </p:nvPr>
        </p:nvSpPr>
        <p:spPr>
          <a:xfrm>
            <a:off x="1871457" y="1244876"/>
            <a:ext cx="8915399" cy="2262781"/>
          </a:xfrm>
        </p:spPr>
        <p:txBody>
          <a:bodyPr>
            <a:normAutofit/>
          </a:bodyPr>
          <a:lstStyle/>
          <a:p>
            <a:pPr algn="ctr"/>
            <a:r>
              <a:rPr lang="en-IN" sz="6600" b="1" dirty="0">
                <a:latin typeface="Times New Roman" panose="02020603050405020304" pitchFamily="18" charset="0"/>
                <a:cs typeface="Times New Roman" panose="02020603050405020304" pitchFamily="18" charset="0"/>
              </a:rPr>
              <a:t>Introduction to Power System Analysis</a:t>
            </a:r>
          </a:p>
        </p:txBody>
      </p:sp>
      <p:sp>
        <p:nvSpPr>
          <p:cNvPr id="3" name="Subtitle 2">
            <a:extLst>
              <a:ext uri="{FF2B5EF4-FFF2-40B4-BE49-F238E27FC236}">
                <a16:creationId xmlns:a16="http://schemas.microsoft.com/office/drawing/2014/main" id="{36A4C7BF-266C-F9B7-D98D-01C8899B86A0}"/>
              </a:ext>
            </a:extLst>
          </p:cNvPr>
          <p:cNvSpPr>
            <a:spLocks noGrp="1"/>
          </p:cNvSpPr>
          <p:nvPr>
            <p:ph type="subTitle" idx="1"/>
          </p:nvPr>
        </p:nvSpPr>
        <p:spPr>
          <a:xfrm>
            <a:off x="8809703" y="4785243"/>
            <a:ext cx="3195484" cy="1655762"/>
          </a:xfrm>
        </p:spPr>
        <p:txBody>
          <a:bodyPr>
            <a:noAutofit/>
          </a:bodyPr>
          <a:lstStyle/>
          <a:p>
            <a:r>
              <a:rPr lang="en-IN" sz="2000" dirty="0">
                <a:latin typeface="Times New Roman" panose="02020603050405020304" pitchFamily="18" charset="0"/>
                <a:cs typeface="Times New Roman" panose="02020603050405020304" pitchFamily="18" charset="0"/>
              </a:rPr>
              <a:t>Prepared by</a:t>
            </a:r>
          </a:p>
          <a:p>
            <a:r>
              <a:rPr lang="en-IN" sz="2000" dirty="0">
                <a:latin typeface="Times New Roman" panose="02020603050405020304" pitchFamily="18" charset="0"/>
                <a:cs typeface="Times New Roman" panose="02020603050405020304" pitchFamily="18" charset="0"/>
              </a:rPr>
              <a:t>Mr </a:t>
            </a:r>
            <a:r>
              <a:rPr lang="en-IN" sz="2000" dirty="0" err="1">
                <a:latin typeface="Times New Roman" panose="02020603050405020304" pitchFamily="18" charset="0"/>
                <a:cs typeface="Times New Roman" panose="02020603050405020304" pitchFamily="18" charset="0"/>
              </a:rPr>
              <a:t>K.Ravi</a:t>
            </a:r>
            <a:r>
              <a:rPr lang="en-IN" sz="2000" dirty="0">
                <a:latin typeface="Times New Roman" panose="02020603050405020304" pitchFamily="18" charset="0"/>
                <a:cs typeface="Times New Roman" panose="02020603050405020304" pitchFamily="18" charset="0"/>
              </a:rPr>
              <a:t> </a:t>
            </a:r>
            <a:r>
              <a:rPr lang="en-IN" sz="2000" dirty="0" err="1">
                <a:latin typeface="Times New Roman" panose="02020603050405020304" pitchFamily="18" charset="0"/>
                <a:cs typeface="Times New Roman" panose="02020603050405020304" pitchFamily="18" charset="0"/>
              </a:rPr>
              <a:t>sankar</a:t>
            </a:r>
            <a:endParaRPr lang="en-IN" sz="2000" dirty="0">
              <a:latin typeface="Times New Roman" panose="02020603050405020304" pitchFamily="18" charset="0"/>
              <a:cs typeface="Times New Roman" panose="02020603050405020304" pitchFamily="18" charset="0"/>
            </a:endParaRPr>
          </a:p>
          <a:p>
            <a:r>
              <a:rPr lang="en-IN" sz="2000" dirty="0" err="1">
                <a:latin typeface="Times New Roman" panose="02020603050405020304" pitchFamily="18" charset="0"/>
                <a:cs typeface="Times New Roman" panose="02020603050405020304" pitchFamily="18" charset="0"/>
              </a:rPr>
              <a:t>Assoc.Professor</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Department of EEE</a:t>
            </a:r>
          </a:p>
        </p:txBody>
      </p:sp>
    </p:spTree>
    <p:extLst>
      <p:ext uri="{BB962C8B-B14F-4D97-AF65-F5344CB8AC3E}">
        <p14:creationId xmlns:p14="http://schemas.microsoft.com/office/powerpoint/2010/main" val="2869902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CBAE6AF-324D-F03D-DA1D-C35F8A7320F4}"/>
              </a:ext>
            </a:extLst>
          </p:cNvPr>
          <p:cNvSpPr txBox="1"/>
          <p:nvPr/>
        </p:nvSpPr>
        <p:spPr>
          <a:xfrm>
            <a:off x="1120361" y="1333637"/>
            <a:ext cx="10940716" cy="2436564"/>
          </a:xfrm>
          <a:prstGeom prst="rect">
            <a:avLst/>
          </a:prstGeom>
          <a:noFill/>
        </p:spPr>
        <p:txBody>
          <a:bodyPr wrap="square">
            <a:spAutoFit/>
          </a:bodyPr>
          <a:lstStyle/>
          <a:p>
            <a:pPr marL="457200" indent="-457200">
              <a:buSzPct val="120000"/>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marL="457200" lvl="0" indent="-457200">
              <a:spcBef>
                <a:spcPts val="200"/>
              </a:spcBef>
              <a:buSzPct val="120000"/>
              <a:buFont typeface="Arial" panose="020B0604020202020204" pitchFamily="34" charset="0"/>
              <a:buChar char="•"/>
              <a:tabLst>
                <a:tab pos="434975" algn="l"/>
              </a:tabLst>
            </a:pPr>
            <a:r>
              <a:rPr lang="en-US" sz="2400" dirty="0">
                <a:effectLst/>
                <a:latin typeface="Times New Roman" panose="02020603050405020304" pitchFamily="18" charset="0"/>
                <a:ea typeface="Times New Roman" panose="02020603050405020304" pitchFamily="18" charset="0"/>
              </a:rPr>
              <a:t>To</a:t>
            </a:r>
            <a:r>
              <a:rPr lang="en-US" sz="2400" spc="8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develop</a:t>
            </a:r>
            <a:r>
              <a:rPr lang="en-US" sz="2400" spc="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8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impedance</a:t>
            </a:r>
            <a:r>
              <a:rPr lang="en-US" sz="2400" spc="7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diagram</a:t>
            </a:r>
            <a:r>
              <a:rPr lang="en-US" sz="2400" spc="7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t>
            </a:r>
            <a:r>
              <a:rPr lang="en-US" sz="2400" dirty="0" err="1">
                <a:effectLst/>
                <a:latin typeface="Times New Roman" panose="02020603050405020304" pitchFamily="18" charset="0"/>
                <a:ea typeface="Times New Roman" panose="02020603050405020304" pitchFamily="18" charset="0"/>
              </a:rPr>
              <a:t>p.u</a:t>
            </a:r>
            <a:r>
              <a:rPr lang="en-US" sz="2400" dirty="0">
                <a:effectLst/>
                <a:latin typeface="Times New Roman" panose="02020603050405020304" pitchFamily="18" charset="0"/>
                <a:ea typeface="Times New Roman" panose="02020603050405020304" pitchFamily="18" charset="0"/>
              </a:rPr>
              <a:t>)</a:t>
            </a:r>
            <a:r>
              <a:rPr lang="en-US" sz="2400" spc="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and</a:t>
            </a:r>
            <a:r>
              <a:rPr lang="en-US" sz="2400" spc="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formation</a:t>
            </a:r>
            <a:r>
              <a:rPr lang="en-US" sz="2400" spc="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75"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Y</a:t>
            </a:r>
            <a:r>
              <a:rPr lang="en-US" sz="2400" baseline="-25000" dirty="0" err="1">
                <a:effectLst/>
                <a:latin typeface="Times New Roman" panose="02020603050405020304" pitchFamily="18" charset="0"/>
                <a:ea typeface="Times New Roman" panose="02020603050405020304" pitchFamily="18" charset="0"/>
              </a:rPr>
              <a:t>bus</a:t>
            </a:r>
            <a:endParaRPr lang="en-IN" sz="2400" dirty="0">
              <a:effectLst/>
              <a:latin typeface="Times New Roman" panose="02020603050405020304" pitchFamily="18" charset="0"/>
              <a:ea typeface="Times New Roman" panose="02020603050405020304" pitchFamily="18" charset="0"/>
            </a:endParaRPr>
          </a:p>
          <a:p>
            <a:pPr marL="457200" lvl="0" indent="-457200">
              <a:spcBef>
                <a:spcPts val="225"/>
              </a:spcBef>
              <a:buSzPct val="120000"/>
              <a:buFont typeface="Arial" panose="020B0604020202020204" pitchFamily="34" charset="0"/>
              <a:buChar char="•"/>
              <a:tabLst>
                <a:tab pos="434975" algn="l"/>
              </a:tabLst>
            </a:pPr>
            <a:r>
              <a:rPr lang="en-US" sz="2400" dirty="0">
                <a:effectLst/>
                <a:latin typeface="Times New Roman" panose="02020603050405020304" pitchFamily="18" charset="0"/>
                <a:ea typeface="Times New Roman" panose="02020603050405020304" pitchFamily="18" charset="0"/>
              </a:rPr>
              <a:t>To</a:t>
            </a:r>
            <a:r>
              <a:rPr lang="en-US" sz="2400" spc="7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study</a:t>
            </a:r>
            <a:r>
              <a:rPr lang="en-US" sz="2400" spc="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different</a:t>
            </a:r>
            <a:r>
              <a:rPr lang="en-US" sz="2400" spc="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load</a:t>
            </a:r>
            <a:r>
              <a:rPr lang="en-US" sz="2400" spc="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flow</a:t>
            </a:r>
            <a:r>
              <a:rPr lang="en-US" sz="2400" spc="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methods</a:t>
            </a:r>
            <a:endParaRPr lang="en-IN" sz="2400" dirty="0">
              <a:effectLst/>
              <a:latin typeface="Times New Roman" panose="02020603050405020304" pitchFamily="18" charset="0"/>
              <a:ea typeface="Times New Roman" panose="02020603050405020304" pitchFamily="18" charset="0"/>
            </a:endParaRPr>
          </a:p>
          <a:p>
            <a:pPr marL="457200" lvl="0" indent="-457200">
              <a:spcBef>
                <a:spcPts val="220"/>
              </a:spcBef>
              <a:buSzPct val="120000"/>
              <a:buFont typeface="Arial" panose="020B0604020202020204" pitchFamily="34" charset="0"/>
              <a:buChar char="•"/>
              <a:tabLst>
                <a:tab pos="434975" algn="l"/>
              </a:tabLst>
            </a:pPr>
            <a:r>
              <a:rPr lang="en-US" sz="2400" dirty="0">
                <a:effectLst/>
                <a:latin typeface="Times New Roman" panose="02020603050405020304" pitchFamily="18" charset="0"/>
                <a:ea typeface="Times New Roman" panose="02020603050405020304" pitchFamily="18" charset="0"/>
              </a:rPr>
              <a:t>To</a:t>
            </a:r>
            <a:r>
              <a:rPr lang="en-US" sz="2400" spc="7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study</a:t>
            </a:r>
            <a:r>
              <a:rPr lang="en-US" sz="2400" spc="4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concept</a:t>
            </a:r>
            <a:r>
              <a:rPr lang="en-US" sz="2400" spc="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7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65"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Z</a:t>
            </a:r>
            <a:r>
              <a:rPr lang="en-US" sz="2400" baseline="-25000" dirty="0" err="1">
                <a:effectLst/>
                <a:latin typeface="Times New Roman" panose="02020603050405020304" pitchFamily="18" charset="0"/>
                <a:ea typeface="Times New Roman" panose="02020603050405020304" pitchFamily="18" charset="0"/>
              </a:rPr>
              <a:t>bus</a:t>
            </a:r>
            <a:r>
              <a:rPr lang="en-US" sz="2400" spc="7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building</a:t>
            </a:r>
            <a:r>
              <a:rPr lang="en-US" sz="2400" spc="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algorithm</a:t>
            </a:r>
            <a:endParaRPr lang="en-IN" sz="2400" dirty="0">
              <a:effectLst/>
              <a:latin typeface="Times New Roman" panose="02020603050405020304" pitchFamily="18" charset="0"/>
              <a:ea typeface="Times New Roman" panose="02020603050405020304" pitchFamily="18" charset="0"/>
            </a:endParaRPr>
          </a:p>
          <a:p>
            <a:pPr marL="457200" lvl="0" indent="-457200">
              <a:spcBef>
                <a:spcPts val="225"/>
              </a:spcBef>
              <a:buSzPct val="120000"/>
              <a:buFont typeface="Arial" panose="020B0604020202020204" pitchFamily="34" charset="0"/>
              <a:buChar char="•"/>
              <a:tabLst>
                <a:tab pos="434975" algn="l"/>
              </a:tabLst>
            </a:pPr>
            <a:r>
              <a:rPr lang="en-US" sz="2400" dirty="0">
                <a:effectLst/>
                <a:latin typeface="Times New Roman" panose="02020603050405020304" pitchFamily="18" charset="0"/>
                <a:ea typeface="Times New Roman" panose="02020603050405020304" pitchFamily="18" charset="0"/>
              </a:rPr>
              <a:t>To</a:t>
            </a:r>
            <a:r>
              <a:rPr lang="en-US" sz="2400" spc="8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study</a:t>
            </a:r>
            <a:r>
              <a:rPr lang="en-US" sz="2400" spc="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effects</a:t>
            </a:r>
            <a:r>
              <a:rPr lang="en-US" sz="2400" spc="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symmetrical</a:t>
            </a:r>
            <a:r>
              <a:rPr lang="en-US" sz="2400" spc="7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and</a:t>
            </a:r>
            <a:r>
              <a:rPr lang="en-US" sz="2400" spc="7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unsymmetrical</a:t>
            </a:r>
            <a:r>
              <a:rPr lang="en-US" sz="2400" spc="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faults</a:t>
            </a:r>
            <a:endParaRPr lang="en-IN" sz="2400" dirty="0">
              <a:effectLst/>
              <a:latin typeface="Times New Roman" panose="02020603050405020304" pitchFamily="18" charset="0"/>
              <a:ea typeface="Times New Roman" panose="02020603050405020304" pitchFamily="18" charset="0"/>
            </a:endParaRPr>
          </a:p>
          <a:p>
            <a:pPr marL="457200" lvl="0" indent="-457200">
              <a:spcBef>
                <a:spcPts val="235"/>
              </a:spcBef>
              <a:buSzPct val="120000"/>
              <a:buFont typeface="Arial" panose="020B0604020202020204" pitchFamily="34" charset="0"/>
              <a:buChar char="•"/>
              <a:tabLst>
                <a:tab pos="434975" algn="l"/>
              </a:tabLst>
            </a:pPr>
            <a:r>
              <a:rPr lang="en-US" sz="2400" dirty="0">
                <a:effectLst/>
                <a:latin typeface="Times New Roman" panose="02020603050405020304" pitchFamily="18" charset="0"/>
                <a:ea typeface="Times New Roman" panose="02020603050405020304" pitchFamily="18" charset="0"/>
              </a:rPr>
              <a:t>To</a:t>
            </a:r>
            <a:r>
              <a:rPr lang="en-US" sz="2400" spc="7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study</a:t>
            </a:r>
            <a:r>
              <a:rPr lang="en-US" sz="2400" spc="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rotor</a:t>
            </a:r>
            <a:r>
              <a:rPr lang="en-US" sz="2400" spc="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angle</a:t>
            </a:r>
            <a:r>
              <a:rPr lang="en-US" sz="2400" spc="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stability</a:t>
            </a:r>
            <a:r>
              <a:rPr lang="en-US" sz="2400" spc="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power</a:t>
            </a:r>
            <a:r>
              <a:rPr lang="en-US" sz="2400" spc="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systems</a:t>
            </a:r>
            <a:endParaRPr lang="en-IN" sz="2400"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F78CE72A-6776-A590-3798-CAFC01B63CBE}"/>
              </a:ext>
            </a:extLst>
          </p:cNvPr>
          <p:cNvSpPr txBox="1"/>
          <p:nvPr/>
        </p:nvSpPr>
        <p:spPr>
          <a:xfrm>
            <a:off x="1622323" y="682287"/>
            <a:ext cx="46408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COURSE OBJECTIVES</a:t>
            </a:r>
          </a:p>
        </p:txBody>
      </p:sp>
    </p:spTree>
    <p:extLst>
      <p:ext uri="{BB962C8B-B14F-4D97-AF65-F5344CB8AC3E}">
        <p14:creationId xmlns:p14="http://schemas.microsoft.com/office/powerpoint/2010/main" val="261219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6AC048B-FF10-12F2-8E17-03A5D91FFFA4}"/>
              </a:ext>
            </a:extLst>
          </p:cNvPr>
          <p:cNvSpPr txBox="1"/>
          <p:nvPr/>
        </p:nvSpPr>
        <p:spPr>
          <a:xfrm>
            <a:off x="1138989" y="1982450"/>
            <a:ext cx="10276263" cy="3618811"/>
          </a:xfrm>
          <a:prstGeom prst="rect">
            <a:avLst/>
          </a:prstGeom>
          <a:noFill/>
        </p:spPr>
        <p:txBody>
          <a:bodyPr wrap="square" rtlCol="0">
            <a:spAutoFit/>
          </a:bodyPr>
          <a:lstStyle/>
          <a:p>
            <a:pPr marL="342900" marR="264795" lvl="0" indent="-342900" algn="just">
              <a:lnSpc>
                <a:spcPct val="117000"/>
              </a:lnSpc>
              <a:spcBef>
                <a:spcPts val="235"/>
              </a:spcBef>
              <a:buSzPct val="120000"/>
              <a:buFont typeface="Arial" panose="020B0604020202020204" pitchFamily="34" charset="0"/>
              <a:buChar char="•"/>
              <a:tabLst>
                <a:tab pos="537845" algn="l"/>
              </a:tabLst>
            </a:pPr>
            <a:r>
              <a:rPr lang="en-US" sz="2400" dirty="0">
                <a:effectLst/>
                <a:latin typeface="Times New Roman" panose="02020603050405020304" pitchFamily="18" charset="0"/>
                <a:ea typeface="Times New Roman" panose="02020603050405020304" pitchFamily="18" charset="0"/>
              </a:rPr>
              <a:t>Apply mathematical knowledge of per-unit quantities and Y-bus matrix formation to power system components (L3)</a:t>
            </a:r>
            <a:endParaRPr lang="en-IN" sz="2400" dirty="0">
              <a:effectLst/>
              <a:latin typeface="Times New Roman" panose="02020603050405020304" pitchFamily="18" charset="0"/>
              <a:ea typeface="Times New Roman" panose="02020603050405020304" pitchFamily="18" charset="0"/>
            </a:endParaRPr>
          </a:p>
          <a:p>
            <a:pPr marL="342900" lvl="0" indent="-342900">
              <a:buSzPct val="120000"/>
              <a:buFont typeface="Arial" panose="020B0604020202020204" pitchFamily="34" charset="0"/>
              <a:buChar char="•"/>
              <a:tabLst>
                <a:tab pos="605790" algn="l"/>
              </a:tabLst>
            </a:pPr>
            <a:r>
              <a:rPr lang="en-US" sz="2400" dirty="0">
                <a:effectLst/>
                <a:latin typeface="Times New Roman" panose="02020603050405020304" pitchFamily="18" charset="0"/>
                <a:ea typeface="Times New Roman" panose="02020603050405020304" pitchFamily="18" charset="0"/>
              </a:rPr>
              <a:t>Analyze Gauss seidel method, Newton Raphson method, Decoupled and Fast decoupled methods to solve power problems in Power Systems (L4)</a:t>
            </a:r>
            <a:endParaRPr lang="en-IN" sz="2400" dirty="0">
              <a:effectLst/>
              <a:latin typeface="Times New Roman" panose="02020603050405020304" pitchFamily="18" charset="0"/>
              <a:ea typeface="Times New Roman" panose="02020603050405020304" pitchFamily="18" charset="0"/>
            </a:endParaRPr>
          </a:p>
          <a:p>
            <a:pPr marL="342900" lvl="0" indent="-342900">
              <a:spcBef>
                <a:spcPts val="225"/>
              </a:spcBef>
              <a:buSzPct val="120000"/>
              <a:buFont typeface="Arial" panose="020B0604020202020204" pitchFamily="34" charset="0"/>
              <a:buChar char="•"/>
              <a:tabLst>
                <a:tab pos="605790" algn="l"/>
              </a:tabLst>
            </a:pPr>
            <a:r>
              <a:rPr lang="en-US" sz="2400" dirty="0">
                <a:effectLst/>
                <a:latin typeface="Times New Roman" panose="02020603050405020304" pitchFamily="18" charset="0"/>
                <a:ea typeface="Times New Roman" panose="02020603050405020304" pitchFamily="18" charset="0"/>
              </a:rPr>
              <a:t>Apply </a:t>
            </a:r>
            <a:r>
              <a:rPr lang="en-US" sz="2400" dirty="0" err="1">
                <a:effectLst/>
                <a:latin typeface="Times New Roman" panose="02020603050405020304" pitchFamily="18" charset="0"/>
                <a:ea typeface="Times New Roman" panose="02020603050405020304" pitchFamily="18" charset="0"/>
              </a:rPr>
              <a:t>Zbus</a:t>
            </a:r>
            <a:r>
              <a:rPr lang="en-US" sz="2400" dirty="0">
                <a:effectLst/>
                <a:latin typeface="Times New Roman" panose="02020603050405020304" pitchFamily="18" charset="0"/>
                <a:ea typeface="Times New Roman" panose="02020603050405020304" pitchFamily="18" charset="0"/>
              </a:rPr>
              <a:t> formulation for symmetrical fault analysis in power systems (L3)</a:t>
            </a:r>
            <a:endParaRPr lang="en-IN" sz="2400" dirty="0">
              <a:effectLst/>
              <a:latin typeface="Times New Roman" panose="02020603050405020304" pitchFamily="18" charset="0"/>
              <a:ea typeface="Times New Roman" panose="02020603050405020304" pitchFamily="18" charset="0"/>
            </a:endParaRPr>
          </a:p>
          <a:p>
            <a:pPr marL="342900" lvl="0" indent="-342900">
              <a:spcBef>
                <a:spcPts val="220"/>
              </a:spcBef>
              <a:buSzPct val="120000"/>
              <a:buFont typeface="Arial" panose="020B0604020202020204" pitchFamily="34" charset="0"/>
              <a:buChar char="•"/>
              <a:tabLst>
                <a:tab pos="605790" algn="l"/>
              </a:tabLst>
            </a:pPr>
            <a:r>
              <a:rPr lang="en-US" sz="2400" dirty="0">
                <a:effectLst/>
                <a:latin typeface="Times New Roman" panose="02020603050405020304" pitchFamily="18" charset="0"/>
                <a:ea typeface="Times New Roman" panose="02020603050405020304" pitchFamily="18" charset="0"/>
              </a:rPr>
              <a:t>Analyze the power system under different unsymmetrical fault conditions (L4)</a:t>
            </a:r>
            <a:endParaRPr lang="en-IN" sz="2400" dirty="0">
              <a:effectLst/>
              <a:latin typeface="Times New Roman" panose="02020603050405020304" pitchFamily="18" charset="0"/>
              <a:ea typeface="Times New Roman" panose="02020603050405020304" pitchFamily="18" charset="0"/>
            </a:endParaRPr>
          </a:p>
          <a:p>
            <a:pPr marL="342900" lvl="0" indent="-342900">
              <a:spcBef>
                <a:spcPts val="225"/>
              </a:spcBef>
              <a:buSzPct val="120000"/>
              <a:buFont typeface="Arial" panose="020B0604020202020204" pitchFamily="34" charset="0"/>
              <a:buChar char="•"/>
              <a:tabLst>
                <a:tab pos="605790" algn="l"/>
              </a:tabLst>
            </a:pPr>
            <a:r>
              <a:rPr lang="en-US" sz="2400" dirty="0">
                <a:effectLst/>
                <a:latin typeface="Times New Roman" panose="02020603050405020304" pitchFamily="18" charset="0"/>
                <a:ea typeface="Times New Roman" panose="02020603050405020304" pitchFamily="18" charset="0"/>
              </a:rPr>
              <a:t>Interpret stability concepts and various methods to enhance the stability of a power system (L2)</a:t>
            </a:r>
            <a:endParaRPr lang="en-IN" sz="2400" dirty="0">
              <a:effectLst/>
              <a:latin typeface="Times New Roman" panose="02020603050405020304" pitchFamily="18" charset="0"/>
              <a:ea typeface="Times New Roman" panose="02020603050405020304" pitchFamily="18" charset="0"/>
            </a:endParaRPr>
          </a:p>
          <a:p>
            <a:pPr>
              <a:spcBef>
                <a:spcPts val="35"/>
              </a:spcBef>
              <a:buSzPct val="120000"/>
            </a:pPr>
            <a:endParaRPr lang="en-IN" sz="24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C9E1284D-0179-ED89-579A-37CA111F04B7}"/>
              </a:ext>
            </a:extLst>
          </p:cNvPr>
          <p:cNvSpPr txBox="1"/>
          <p:nvPr/>
        </p:nvSpPr>
        <p:spPr>
          <a:xfrm>
            <a:off x="1714174" y="775538"/>
            <a:ext cx="4050890"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COURSE OUTCOMES</a:t>
            </a:r>
          </a:p>
        </p:txBody>
      </p:sp>
    </p:spTree>
    <p:extLst>
      <p:ext uri="{BB962C8B-B14F-4D97-AF65-F5344CB8AC3E}">
        <p14:creationId xmlns:p14="http://schemas.microsoft.com/office/powerpoint/2010/main" val="3363992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70A307-214E-5D30-17F5-1691DD6860E3}"/>
              </a:ext>
            </a:extLst>
          </p:cNvPr>
          <p:cNvSpPr txBox="1"/>
          <p:nvPr/>
        </p:nvSpPr>
        <p:spPr>
          <a:xfrm>
            <a:off x="1564640" y="592351"/>
            <a:ext cx="10210800" cy="1642950"/>
          </a:xfrm>
          <a:prstGeom prst="rect">
            <a:avLst/>
          </a:prstGeom>
          <a:noFill/>
        </p:spPr>
        <p:txBody>
          <a:bodyPr wrap="square">
            <a:spAutoFit/>
          </a:bodyPr>
          <a:lstStyle/>
          <a:p>
            <a:pPr marL="96520"/>
            <a:r>
              <a:rPr lang="en-US" sz="1800" b="1" kern="0" dirty="0">
                <a:effectLst/>
                <a:latin typeface="Times New Roman" panose="02020603050405020304" pitchFamily="18" charset="0"/>
                <a:ea typeface="Times New Roman" panose="02020603050405020304" pitchFamily="18" charset="0"/>
              </a:rPr>
              <a:t>UNIT</a:t>
            </a:r>
            <a:r>
              <a:rPr lang="en-US" sz="1800" b="1" kern="0" spc="5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–I</a:t>
            </a:r>
            <a:endParaRPr lang="en-IN" sz="1800" b="1" kern="0" dirty="0">
              <a:effectLst/>
              <a:latin typeface="Times New Roman" panose="02020603050405020304" pitchFamily="18" charset="0"/>
              <a:ea typeface="Times New Roman" panose="02020603050405020304" pitchFamily="18" charset="0"/>
            </a:endParaRPr>
          </a:p>
          <a:p>
            <a:pPr marL="96520" algn="just">
              <a:spcBef>
                <a:spcPts val="225"/>
              </a:spcBef>
            </a:pPr>
            <a:r>
              <a:rPr lang="en-US" sz="1800" b="1" dirty="0">
                <a:effectLst/>
                <a:latin typeface="Times New Roman" panose="02020603050405020304" pitchFamily="18" charset="0"/>
                <a:ea typeface="Times New Roman" panose="02020603050405020304" pitchFamily="18" charset="0"/>
              </a:rPr>
              <a:t>Per</a:t>
            </a:r>
            <a:r>
              <a:rPr lang="en-US" sz="1800" b="1" spc="6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Unit</a:t>
            </a:r>
            <a:r>
              <a:rPr lang="en-US" sz="1800" b="1" spc="8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Representation</a:t>
            </a:r>
            <a:r>
              <a:rPr lang="en-US" sz="1800" b="1" spc="7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&amp;</a:t>
            </a:r>
            <a:r>
              <a:rPr lang="en-US" sz="1800" b="1" spc="9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Topology</a:t>
            </a:r>
            <a:endParaRPr lang="en-IN" sz="1800" dirty="0">
              <a:effectLst/>
              <a:latin typeface="Times New Roman" panose="02020603050405020304" pitchFamily="18" charset="0"/>
              <a:ea typeface="Times New Roman" panose="02020603050405020304" pitchFamily="18" charset="0"/>
            </a:endParaRPr>
          </a:p>
          <a:p>
            <a:pPr marL="96520" marR="152400" algn="just">
              <a:lnSpc>
                <a:spcPct val="117000"/>
              </a:lnSpc>
              <a:spcBef>
                <a:spcPts val="185"/>
              </a:spcBef>
            </a:pPr>
            <a:r>
              <a:rPr lang="en-US" sz="1800" dirty="0">
                <a:effectLst/>
                <a:latin typeface="Times New Roman" panose="02020603050405020304" pitchFamily="18" charset="0"/>
                <a:ea typeface="Times New Roman" panose="02020603050405020304" pitchFamily="18" charset="0"/>
              </a:rPr>
              <a:t>Per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Unit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Quantities–Single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line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diagram–</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Impedance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diagram</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power</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system–Graph</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theory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definition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Formation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element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node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incidence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bus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incidence</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matrices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Primitive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network</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representation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Formation</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Y–bus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matrix</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 singular</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transformation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direct</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inspection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methods.</a:t>
            </a:r>
            <a:endParaRPr lang="en-IN" sz="1800"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ADBFBA9D-7914-F91A-39FC-2ADCAC77B1C2}"/>
              </a:ext>
            </a:extLst>
          </p:cNvPr>
          <p:cNvSpPr txBox="1"/>
          <p:nvPr/>
        </p:nvSpPr>
        <p:spPr>
          <a:xfrm>
            <a:off x="1564640" y="2288542"/>
            <a:ext cx="10017760" cy="1642950"/>
          </a:xfrm>
          <a:prstGeom prst="rect">
            <a:avLst/>
          </a:prstGeom>
          <a:noFill/>
        </p:spPr>
        <p:txBody>
          <a:bodyPr wrap="square">
            <a:spAutoFit/>
          </a:bodyPr>
          <a:lstStyle/>
          <a:p>
            <a:pPr marL="95885" algn="just">
              <a:spcBef>
                <a:spcPts val="5"/>
              </a:spcBef>
            </a:pPr>
            <a:r>
              <a:rPr lang="en-US" sz="1800" b="1" kern="0" dirty="0">
                <a:effectLst/>
                <a:latin typeface="Times New Roman" panose="02020603050405020304" pitchFamily="18" charset="0"/>
                <a:ea typeface="Times New Roman" panose="02020603050405020304" pitchFamily="18" charset="0"/>
              </a:rPr>
              <a:t>UNIT</a:t>
            </a:r>
            <a:r>
              <a:rPr lang="en-US" sz="1800" b="1" kern="0" spc="45"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a:t>
            </a:r>
            <a:r>
              <a:rPr lang="en-US" sz="1800" b="1" kern="0" spc="4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II</a:t>
            </a:r>
            <a:endParaRPr lang="en-IN" sz="1800" b="1" kern="0" dirty="0">
              <a:effectLst/>
              <a:latin typeface="Times New Roman" panose="02020603050405020304" pitchFamily="18" charset="0"/>
              <a:ea typeface="Times New Roman" panose="02020603050405020304" pitchFamily="18" charset="0"/>
            </a:endParaRPr>
          </a:p>
          <a:p>
            <a:pPr marL="95885">
              <a:spcBef>
                <a:spcPts val="220"/>
              </a:spcBef>
            </a:pPr>
            <a:r>
              <a:rPr lang="en-US" sz="1800" b="1" dirty="0">
                <a:effectLst/>
                <a:latin typeface="Times New Roman" panose="02020603050405020304" pitchFamily="18" charset="0"/>
                <a:ea typeface="Times New Roman" panose="02020603050405020304" pitchFamily="18" charset="0"/>
              </a:rPr>
              <a:t>Power</a:t>
            </a:r>
            <a:r>
              <a:rPr lang="en-US" sz="1800" b="1" spc="5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flow</a:t>
            </a:r>
            <a:r>
              <a:rPr lang="en-US" sz="1800" b="1" spc="7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studies</a:t>
            </a:r>
            <a:endParaRPr lang="en-IN" sz="1800" dirty="0">
              <a:effectLst/>
              <a:latin typeface="Times New Roman" panose="02020603050405020304" pitchFamily="18" charset="0"/>
              <a:ea typeface="Times New Roman" panose="02020603050405020304" pitchFamily="18" charset="0"/>
            </a:endParaRPr>
          </a:p>
          <a:p>
            <a:pPr marL="95885">
              <a:lnSpc>
                <a:spcPct val="117000"/>
              </a:lnSpc>
              <a:spcBef>
                <a:spcPts val="210"/>
              </a:spcBef>
            </a:pPr>
            <a:r>
              <a:rPr lang="en-US" sz="1800" dirty="0">
                <a:effectLst/>
                <a:latin typeface="Times New Roman" panose="02020603050405020304" pitchFamily="18" charset="0"/>
                <a:ea typeface="Times New Roman" panose="02020603050405020304" pitchFamily="18" charset="0"/>
              </a:rPr>
              <a:t>Necessity</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power</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flow</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studies</a:t>
            </a:r>
            <a:r>
              <a:rPr lang="en-US" sz="1800" spc="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Derivation</a:t>
            </a:r>
            <a:r>
              <a:rPr lang="en-US" sz="1800" spc="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static</a:t>
            </a:r>
            <a:r>
              <a:rPr lang="en-US" sz="1800" spc="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power</a:t>
            </a:r>
            <a:r>
              <a:rPr lang="en-US" sz="1800" spc="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flow</a:t>
            </a:r>
            <a:r>
              <a:rPr lang="en-US" sz="1800" spc="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equations</a:t>
            </a:r>
            <a:r>
              <a:rPr lang="en-US" sz="1800" spc="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Power</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flow</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Solution</a:t>
            </a:r>
            <a:r>
              <a:rPr lang="en-US" sz="1800" spc="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using</a:t>
            </a:r>
            <a:r>
              <a:rPr lang="en-US" sz="1800" spc="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Gauss-Seidel</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Method</a:t>
            </a:r>
            <a:r>
              <a:rPr lang="en-US" sz="1800" spc="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Newton</a:t>
            </a:r>
            <a:r>
              <a:rPr lang="en-US" sz="1800" spc="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Raphson</a:t>
            </a:r>
            <a:r>
              <a:rPr lang="en-US" sz="1800" spc="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Method</a:t>
            </a:r>
            <a:r>
              <a:rPr lang="en-US" sz="1800" spc="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(Rectangular</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polar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Coordinates</a:t>
            </a:r>
            <a:r>
              <a:rPr lang="en-US" sz="1800" spc="1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form)</a:t>
            </a:r>
            <a:r>
              <a:rPr lang="en-US" sz="1800" spc="1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–Decoupled</a:t>
            </a:r>
            <a:r>
              <a:rPr lang="en-US" sz="1800" spc="1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Fast</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Decoupled</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methods</a:t>
            </a:r>
            <a:r>
              <a:rPr lang="en-US" sz="1800" spc="1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Algorithmic</a:t>
            </a:r>
            <a:r>
              <a:rPr lang="en-US" sz="1800" spc="1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approach</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Problems</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3–bus</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only.</a:t>
            </a:r>
            <a:endParaRPr lang="en-IN" sz="1800" dirty="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520A5152-7D96-2334-1BFE-3C3AAB229302}"/>
              </a:ext>
            </a:extLst>
          </p:cNvPr>
          <p:cNvSpPr txBox="1"/>
          <p:nvPr/>
        </p:nvSpPr>
        <p:spPr>
          <a:xfrm>
            <a:off x="1564640" y="3931492"/>
            <a:ext cx="10017760" cy="2500813"/>
          </a:xfrm>
          <a:prstGeom prst="rect">
            <a:avLst/>
          </a:prstGeom>
          <a:noFill/>
        </p:spPr>
        <p:txBody>
          <a:bodyPr wrap="square">
            <a:spAutoFit/>
          </a:bodyPr>
          <a:lstStyle/>
          <a:p>
            <a:pPr marL="95885" algn="just">
              <a:spcBef>
                <a:spcPts val="285"/>
              </a:spcBef>
            </a:pPr>
            <a:r>
              <a:rPr lang="en-US" sz="1800" b="1" kern="0" dirty="0">
                <a:effectLst/>
                <a:latin typeface="Times New Roman" panose="02020603050405020304" pitchFamily="18" charset="0"/>
                <a:ea typeface="Times New Roman" panose="02020603050405020304" pitchFamily="18" charset="0"/>
              </a:rPr>
              <a:t>UNIT</a:t>
            </a:r>
            <a:r>
              <a:rPr lang="en-US" sz="1800" b="1" kern="0" spc="45"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a:t>
            </a:r>
            <a:r>
              <a:rPr lang="en-US" sz="1800" b="1" kern="0" spc="45"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III</a:t>
            </a:r>
            <a:endParaRPr lang="en-IN" sz="1800" b="1" kern="0" dirty="0">
              <a:effectLst/>
              <a:latin typeface="Times New Roman" panose="02020603050405020304" pitchFamily="18" charset="0"/>
              <a:ea typeface="Times New Roman" panose="02020603050405020304" pitchFamily="18" charset="0"/>
            </a:endParaRPr>
          </a:p>
          <a:p>
            <a:pPr marL="95885" algn="just">
              <a:spcBef>
                <a:spcPts val="235"/>
              </a:spcBef>
            </a:pPr>
            <a:r>
              <a:rPr lang="en-US" sz="1800" b="1" dirty="0">
                <a:effectLst/>
                <a:latin typeface="Times New Roman" panose="02020603050405020304" pitchFamily="18" charset="0"/>
                <a:ea typeface="Times New Roman" panose="02020603050405020304" pitchFamily="18" charset="0"/>
              </a:rPr>
              <a:t>Z–Bus</a:t>
            </a:r>
            <a:r>
              <a:rPr lang="en-US" sz="1800" b="1" spc="9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formulation</a:t>
            </a:r>
            <a:r>
              <a:rPr lang="en-US" sz="1800" b="1" spc="9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&amp;</a:t>
            </a:r>
            <a:r>
              <a:rPr lang="en-US" sz="1800" b="1" spc="8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Symmetrical</a:t>
            </a:r>
            <a:r>
              <a:rPr lang="en-US" sz="1800" b="1" spc="10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Fault</a:t>
            </a:r>
            <a:r>
              <a:rPr lang="en-US" sz="1800" b="1" spc="8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analysis</a:t>
            </a:r>
            <a:endParaRPr lang="en-IN" sz="1800" dirty="0">
              <a:effectLst/>
              <a:latin typeface="Times New Roman" panose="02020603050405020304" pitchFamily="18" charset="0"/>
              <a:ea typeface="Times New Roman" panose="02020603050405020304" pitchFamily="18" charset="0"/>
            </a:endParaRPr>
          </a:p>
          <a:p>
            <a:pPr marL="96520" marR="152400" algn="just">
              <a:lnSpc>
                <a:spcPct val="117000"/>
              </a:lnSpc>
              <a:spcBef>
                <a:spcPts val="185"/>
              </a:spcBef>
            </a:pPr>
            <a:r>
              <a:rPr lang="en-US" sz="1800" dirty="0">
                <a:effectLst/>
                <a:latin typeface="Times New Roman" panose="02020603050405020304" pitchFamily="18" charset="0"/>
                <a:ea typeface="Times New Roman" panose="02020603050405020304" pitchFamily="18" charset="0"/>
              </a:rPr>
              <a:t>Formation of Z–Bus</a:t>
            </a:r>
            <a:r>
              <a:rPr lang="en-US" sz="1800" b="1"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Partial network– Algorithm for the Modification of Z bus Matrix for 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addition 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branch and addition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link (Derivations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Numerical</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Problems)–Modification</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Z–Bus</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changes</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network</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(Problems).</a:t>
            </a:r>
            <a:endParaRPr lang="en-IN" sz="1800" dirty="0">
              <a:effectLst/>
              <a:latin typeface="Times New Roman" panose="02020603050405020304" pitchFamily="18" charset="0"/>
              <a:ea typeface="Times New Roman" panose="02020603050405020304" pitchFamily="18" charset="0"/>
            </a:endParaRPr>
          </a:p>
          <a:p>
            <a:pPr algn="just"/>
            <a:r>
              <a:rPr lang="en-US" sz="1800" dirty="0">
                <a:effectLst/>
                <a:latin typeface="Times New Roman" panose="02020603050405020304" pitchFamily="18" charset="0"/>
                <a:ea typeface="Times New Roman" panose="02020603050405020304" pitchFamily="18" charset="0"/>
              </a:rPr>
              <a:t>Transients</a:t>
            </a:r>
            <a:r>
              <a:rPr lang="en-US" sz="1800" spc="2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2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a:t>
            </a:r>
            <a:r>
              <a:rPr lang="en-US" sz="1800" spc="2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Transmission</a:t>
            </a:r>
            <a:r>
              <a:rPr lang="en-US" sz="1800" spc="2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line-short</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circuit</a:t>
            </a:r>
            <a:r>
              <a:rPr lang="en-US" sz="1800" spc="2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synchronous</a:t>
            </a:r>
            <a:r>
              <a:rPr lang="en-US" sz="1800" spc="2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machine</a:t>
            </a:r>
            <a:r>
              <a:rPr lang="en-US" sz="1800" spc="2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no-load)</a:t>
            </a:r>
            <a:r>
              <a:rPr lang="en-US" sz="1800" spc="2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2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3–</a:t>
            </a:r>
            <a:r>
              <a:rPr lang="en-US" sz="1800" spc="-26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Phase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short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circuit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currents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reactance’s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synchronous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machine–Short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circuit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MVA</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Calculations</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-Series</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reactors</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selection</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reactors.</a:t>
            </a:r>
            <a:endParaRPr lang="en-IN" dirty="0"/>
          </a:p>
        </p:txBody>
      </p:sp>
      <p:sp>
        <p:nvSpPr>
          <p:cNvPr id="9" name="TextBox 8">
            <a:extLst>
              <a:ext uri="{FF2B5EF4-FFF2-40B4-BE49-F238E27FC236}">
                <a16:creationId xmlns:a16="http://schemas.microsoft.com/office/drawing/2014/main" id="{E02C0E6C-9E8F-6DDB-D778-6D3E37265500}"/>
              </a:ext>
            </a:extLst>
          </p:cNvPr>
          <p:cNvSpPr txBox="1"/>
          <p:nvPr/>
        </p:nvSpPr>
        <p:spPr>
          <a:xfrm>
            <a:off x="1686560" y="140846"/>
            <a:ext cx="8768080" cy="461665"/>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SYLLABUS</a:t>
            </a:r>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5211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E9FB28-1D8B-39BF-FCA1-5FA09DB40A08}"/>
              </a:ext>
            </a:extLst>
          </p:cNvPr>
          <p:cNvSpPr txBox="1"/>
          <p:nvPr/>
        </p:nvSpPr>
        <p:spPr>
          <a:xfrm>
            <a:off x="1361440" y="1232959"/>
            <a:ext cx="10566400" cy="1967013"/>
          </a:xfrm>
          <a:prstGeom prst="rect">
            <a:avLst/>
          </a:prstGeom>
          <a:noFill/>
        </p:spPr>
        <p:txBody>
          <a:bodyPr wrap="square">
            <a:spAutoFit/>
          </a:bodyPr>
          <a:lstStyle/>
          <a:p>
            <a:pPr marL="96520"/>
            <a:r>
              <a:rPr lang="en-US" sz="1800" b="1" kern="0" dirty="0">
                <a:effectLst/>
                <a:latin typeface="Times New Roman" panose="02020603050405020304" pitchFamily="18" charset="0"/>
                <a:ea typeface="Times New Roman" panose="02020603050405020304" pitchFamily="18" charset="0"/>
              </a:rPr>
              <a:t>UNIT</a:t>
            </a:r>
            <a:r>
              <a:rPr lang="en-US" sz="1800" b="1" kern="0" spc="45"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a:t>
            </a:r>
            <a:r>
              <a:rPr lang="en-US" sz="1800" b="1" kern="0" spc="45"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IV</a:t>
            </a:r>
            <a:endParaRPr lang="en-IN" sz="1800" b="1" kern="0" dirty="0">
              <a:effectLst/>
              <a:latin typeface="Times New Roman" panose="02020603050405020304" pitchFamily="18" charset="0"/>
              <a:ea typeface="Times New Roman" panose="02020603050405020304" pitchFamily="18" charset="0"/>
            </a:endParaRPr>
          </a:p>
          <a:p>
            <a:pPr marL="96520" algn="just">
              <a:spcBef>
                <a:spcPts val="225"/>
              </a:spcBef>
            </a:pPr>
            <a:r>
              <a:rPr lang="en-US" sz="1800" b="1" dirty="0">
                <a:effectLst/>
                <a:latin typeface="Times New Roman" panose="02020603050405020304" pitchFamily="18" charset="0"/>
                <a:ea typeface="Times New Roman" panose="02020603050405020304" pitchFamily="18" charset="0"/>
              </a:rPr>
              <a:t>Un</a:t>
            </a:r>
            <a:r>
              <a:rPr lang="en-US" sz="1800" b="1" spc="8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Symmetrical</a:t>
            </a:r>
            <a:r>
              <a:rPr lang="en-US" sz="1800" b="1" spc="9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Fault</a:t>
            </a:r>
            <a:r>
              <a:rPr lang="en-US" sz="1800" b="1" spc="8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analysis</a:t>
            </a:r>
            <a:endParaRPr lang="en-IN" sz="1800" dirty="0">
              <a:effectLst/>
              <a:latin typeface="Times New Roman" panose="02020603050405020304" pitchFamily="18" charset="0"/>
              <a:ea typeface="Times New Roman" panose="02020603050405020304" pitchFamily="18" charset="0"/>
            </a:endParaRPr>
          </a:p>
          <a:p>
            <a:pPr marL="96520" marR="151765" algn="just">
              <a:lnSpc>
                <a:spcPct val="117000"/>
              </a:lnSpc>
              <a:spcBef>
                <a:spcPts val="185"/>
              </a:spcBef>
            </a:pPr>
            <a:r>
              <a:rPr lang="en-US" sz="1800" dirty="0">
                <a:effectLst/>
                <a:latin typeface="Times New Roman" panose="02020603050405020304" pitchFamily="18" charset="0"/>
                <a:ea typeface="Times New Roman" panose="02020603050405020304" pitchFamily="18" charset="0"/>
              </a:rPr>
              <a:t>Definition of symmetrical components - symmetrical components of unbalanced three phase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Power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symmetrical</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components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Sequence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impedances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Synchronous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Generator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Transmission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line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transformers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Sequence</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networks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–Various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types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faults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LL–</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LLG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LLL</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unloaded</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alternator–unsymmetrical</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faults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power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endParaRPr lang="en-IN" sz="1800"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17C1A4D3-AFB3-1CE9-A739-AAD9A65653A1}"/>
              </a:ext>
            </a:extLst>
          </p:cNvPr>
          <p:cNvSpPr txBox="1"/>
          <p:nvPr/>
        </p:nvSpPr>
        <p:spPr>
          <a:xfrm>
            <a:off x="1361440" y="3199972"/>
            <a:ext cx="10566400" cy="2303900"/>
          </a:xfrm>
          <a:prstGeom prst="rect">
            <a:avLst/>
          </a:prstGeom>
          <a:noFill/>
        </p:spPr>
        <p:txBody>
          <a:bodyPr wrap="square">
            <a:spAutoFit/>
          </a:bodyPr>
          <a:lstStyle/>
          <a:p>
            <a:pPr marL="95885"/>
            <a:r>
              <a:rPr lang="en-US" sz="1800" b="0" kern="0" dirty="0">
                <a:effectLst/>
                <a:latin typeface="Times New Roman" panose="02020603050405020304" pitchFamily="18" charset="0"/>
                <a:ea typeface="Times New Roman" panose="02020603050405020304" pitchFamily="18" charset="0"/>
              </a:rPr>
              <a:t>U</a:t>
            </a:r>
            <a:r>
              <a:rPr lang="en-US" sz="1800" b="1" kern="0" dirty="0">
                <a:effectLst/>
                <a:latin typeface="Times New Roman" panose="02020603050405020304" pitchFamily="18" charset="0"/>
                <a:ea typeface="Times New Roman" panose="02020603050405020304" pitchFamily="18" charset="0"/>
              </a:rPr>
              <a:t>NIT</a:t>
            </a:r>
            <a:r>
              <a:rPr lang="en-US" sz="1800" b="1" kern="0" spc="5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–V</a:t>
            </a:r>
            <a:endParaRPr lang="en-IN" sz="1800" b="1" kern="0" dirty="0">
              <a:effectLst/>
              <a:latin typeface="Times New Roman" panose="02020603050405020304" pitchFamily="18" charset="0"/>
              <a:ea typeface="Times New Roman" panose="02020603050405020304" pitchFamily="18" charset="0"/>
            </a:endParaRPr>
          </a:p>
          <a:p>
            <a:pPr marL="95885" algn="just">
              <a:spcBef>
                <a:spcPts val="260"/>
              </a:spcBef>
            </a:pPr>
            <a:r>
              <a:rPr lang="en-US" sz="1800" b="1" dirty="0">
                <a:effectLst/>
                <a:latin typeface="Times New Roman" panose="02020603050405020304" pitchFamily="18" charset="0"/>
                <a:ea typeface="Times New Roman" panose="02020603050405020304" pitchFamily="18" charset="0"/>
              </a:rPr>
              <a:t>Power</a:t>
            </a:r>
            <a:r>
              <a:rPr lang="en-US" sz="1800" b="1" spc="9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System</a:t>
            </a:r>
            <a:r>
              <a:rPr lang="en-US" sz="1800" b="1" spc="7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Stability</a:t>
            </a:r>
            <a:r>
              <a:rPr lang="en-US" sz="1800" b="1" spc="9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Analysis</a:t>
            </a:r>
            <a:endParaRPr lang="en-IN" sz="1800" dirty="0">
              <a:effectLst/>
              <a:latin typeface="Times New Roman" panose="02020603050405020304" pitchFamily="18" charset="0"/>
              <a:ea typeface="Times New Roman" panose="02020603050405020304" pitchFamily="18" charset="0"/>
            </a:endParaRPr>
          </a:p>
          <a:p>
            <a:pPr marL="95885" marR="152400" algn="just">
              <a:lnSpc>
                <a:spcPct val="117000"/>
              </a:lnSpc>
              <a:spcBef>
                <a:spcPts val="185"/>
              </a:spcBef>
            </a:pPr>
            <a:r>
              <a:rPr lang="en-US" sz="1800" dirty="0">
                <a:effectLst/>
                <a:latin typeface="Times New Roman" panose="02020603050405020304" pitchFamily="18" charset="0"/>
                <a:ea typeface="Times New Roman" panose="02020603050405020304" pitchFamily="18" charset="0"/>
              </a:rPr>
              <a:t>Elementary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concepts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Steady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state,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Dynamic</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Transient</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Stabilities–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Description</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Steady State Stability Power Limit–Transfer Reactance–Synchronizing Power Coefficient –</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Power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Angle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Curve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Determination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Steady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State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Stability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–Derivation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Swing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Equation–Determination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Transient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Stability</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Equal</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Criterion–Applications</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Equal</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Criterion–Methods</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improve</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steady</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state</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transient</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stability.</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49408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60BEFA2-E555-28F2-01EC-37B4DB1B0619}"/>
              </a:ext>
            </a:extLst>
          </p:cNvPr>
          <p:cNvSpPr txBox="1"/>
          <p:nvPr/>
        </p:nvSpPr>
        <p:spPr>
          <a:xfrm>
            <a:off x="2028427" y="314632"/>
            <a:ext cx="3202334" cy="430887"/>
          </a:xfrm>
          <a:prstGeom prst="rect">
            <a:avLst/>
          </a:prstGeom>
          <a:noFill/>
        </p:spPr>
        <p:txBody>
          <a:bodyPr wrap="square" rtlCol="0">
            <a:spAutoFit/>
          </a:bodyPr>
          <a:lstStyle/>
          <a:p>
            <a:r>
              <a:rPr lang="en-IN" sz="2200" b="1" dirty="0">
                <a:latin typeface="Times New Roman" panose="02020603050405020304" pitchFamily="18" charset="0"/>
                <a:cs typeface="Times New Roman" panose="02020603050405020304" pitchFamily="18" charset="0"/>
              </a:rPr>
              <a:t>TEXTBOOKS:</a:t>
            </a:r>
          </a:p>
        </p:txBody>
      </p:sp>
      <p:sp>
        <p:nvSpPr>
          <p:cNvPr id="5" name="TextBox 4">
            <a:extLst>
              <a:ext uri="{FF2B5EF4-FFF2-40B4-BE49-F238E27FC236}">
                <a16:creationId xmlns:a16="http://schemas.microsoft.com/office/drawing/2014/main" id="{F369018C-7958-78D3-1A07-CFA65EE21BF2}"/>
              </a:ext>
            </a:extLst>
          </p:cNvPr>
          <p:cNvSpPr txBox="1"/>
          <p:nvPr/>
        </p:nvSpPr>
        <p:spPr>
          <a:xfrm>
            <a:off x="2028427" y="2048205"/>
            <a:ext cx="4211952" cy="430887"/>
          </a:xfrm>
          <a:prstGeom prst="rect">
            <a:avLst/>
          </a:prstGeom>
          <a:noFill/>
        </p:spPr>
        <p:txBody>
          <a:bodyPr wrap="square" rtlCol="0">
            <a:spAutoFit/>
          </a:bodyPr>
          <a:lstStyle/>
          <a:p>
            <a:r>
              <a:rPr lang="en-IN" sz="2200" b="1" dirty="0">
                <a:latin typeface="Times New Roman" panose="02020603050405020304" pitchFamily="18" charset="0"/>
                <a:cs typeface="Times New Roman" panose="02020603050405020304" pitchFamily="18" charset="0"/>
              </a:rPr>
              <a:t>REFERENCE BOOKS:</a:t>
            </a:r>
          </a:p>
        </p:txBody>
      </p:sp>
      <p:sp>
        <p:nvSpPr>
          <p:cNvPr id="6" name="TextBox 5">
            <a:extLst>
              <a:ext uri="{FF2B5EF4-FFF2-40B4-BE49-F238E27FC236}">
                <a16:creationId xmlns:a16="http://schemas.microsoft.com/office/drawing/2014/main" id="{9FF9E47F-E687-27D8-EB0B-8338E9F52A3D}"/>
              </a:ext>
            </a:extLst>
          </p:cNvPr>
          <p:cNvSpPr txBox="1"/>
          <p:nvPr/>
        </p:nvSpPr>
        <p:spPr>
          <a:xfrm>
            <a:off x="1879600" y="670830"/>
            <a:ext cx="9682480" cy="1021177"/>
          </a:xfrm>
          <a:prstGeom prst="rect">
            <a:avLst/>
          </a:prstGeom>
          <a:noFill/>
        </p:spPr>
        <p:txBody>
          <a:bodyPr wrap="square">
            <a:spAutoFit/>
          </a:bodyPr>
          <a:lstStyle/>
          <a:p>
            <a:pPr marL="342900" lvl="0" indent="-342900">
              <a:spcBef>
                <a:spcPts val="190"/>
              </a:spcBef>
              <a:buSzPct val="120000"/>
              <a:buFont typeface="Times New Roman" panose="02020603050405020304" pitchFamily="18" charset="0"/>
              <a:buAutoNum type="arabicPeriod"/>
              <a:tabLst>
                <a:tab pos="410845" algn="l"/>
              </a:tabLst>
            </a:pPr>
            <a:r>
              <a:rPr lang="en-US" sz="1800" dirty="0">
                <a:effectLst/>
                <a:latin typeface="Times New Roman" panose="02020603050405020304" pitchFamily="18" charset="0"/>
                <a:ea typeface="Times New Roman" panose="02020603050405020304" pitchFamily="18" charset="0"/>
              </a:rPr>
              <a:t>Power</a:t>
            </a:r>
            <a:r>
              <a:rPr lang="en-US" sz="1800" spc="6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Analysis</a:t>
            </a:r>
            <a:r>
              <a:rPr lang="en-US" sz="1800" spc="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Grainger</a:t>
            </a:r>
            <a:r>
              <a:rPr lang="en-US" sz="1800" spc="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Stevenson,</a:t>
            </a:r>
            <a:r>
              <a:rPr lang="en-US" sz="1800" spc="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Tata</a:t>
            </a:r>
            <a:r>
              <a:rPr lang="en-US" sz="1800" spc="7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McGraw</a:t>
            </a:r>
            <a:r>
              <a:rPr lang="en-US" sz="1800" spc="6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Hill.</a:t>
            </a:r>
            <a:endParaRPr lang="en-IN" sz="1800" dirty="0">
              <a:effectLst/>
              <a:latin typeface="Times New Roman" panose="02020603050405020304" pitchFamily="18" charset="0"/>
              <a:ea typeface="Times New Roman" panose="02020603050405020304" pitchFamily="18" charset="0"/>
            </a:endParaRPr>
          </a:p>
          <a:p>
            <a:pPr marL="342900" marR="729615" lvl="0" indent="-342900">
              <a:lnSpc>
                <a:spcPct val="118000"/>
              </a:lnSpc>
              <a:spcBef>
                <a:spcPts val="220"/>
              </a:spcBef>
              <a:buSzPct val="120000"/>
              <a:buFont typeface="Times New Roman" panose="02020603050405020304" pitchFamily="18" charset="0"/>
              <a:buAutoNum type="arabicPeriod"/>
              <a:tabLst>
                <a:tab pos="410845" algn="l"/>
              </a:tabLst>
            </a:pPr>
            <a:r>
              <a:rPr lang="en-US" sz="1800" dirty="0">
                <a:effectLst/>
                <a:latin typeface="Times New Roman" panose="02020603050405020304" pitchFamily="18" charset="0"/>
                <a:ea typeface="Times New Roman" panose="02020603050405020304" pitchFamily="18" charset="0"/>
              </a:rPr>
              <a:t>Modern</a:t>
            </a:r>
            <a:r>
              <a:rPr lang="en-US" sz="1800" spc="1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Power</a:t>
            </a:r>
            <a:r>
              <a:rPr lang="en-US" sz="1800" spc="1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Analysis</a:t>
            </a:r>
            <a:r>
              <a:rPr lang="en-US" sz="1800" spc="1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11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I.J.Nagrath&amp;D.P.Kothari</a:t>
            </a:r>
            <a:r>
              <a:rPr lang="en-US" sz="1800" dirty="0">
                <a:effectLst/>
                <a:latin typeface="Times New Roman" panose="02020603050405020304" pitchFamily="18" charset="0"/>
                <a:ea typeface="Times New Roman" panose="02020603050405020304" pitchFamily="18" charset="0"/>
              </a:rPr>
              <a:t>:</a:t>
            </a:r>
            <a:r>
              <a:rPr lang="en-US" sz="1800" spc="85"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TataMcGraw</a:t>
            </a:r>
            <a:r>
              <a:rPr lang="en-US" sz="1800" dirty="0">
                <a:effectLst/>
                <a:latin typeface="Times New Roman" panose="02020603050405020304" pitchFamily="18" charset="0"/>
                <a:ea typeface="Times New Roman" panose="02020603050405020304" pitchFamily="18" charset="0"/>
              </a:rPr>
              <a:t>–</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Hill</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Publishing</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Company,</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edition.</a:t>
            </a:r>
            <a:endParaRPr lang="en-IN" sz="18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AD6855D7-0EBB-CB22-AB7C-9E6DD7D9A6EA}"/>
              </a:ext>
            </a:extLst>
          </p:cNvPr>
          <p:cNvSpPr txBox="1"/>
          <p:nvPr/>
        </p:nvSpPr>
        <p:spPr>
          <a:xfrm>
            <a:off x="1879600" y="2467552"/>
            <a:ext cx="9682480" cy="1634358"/>
          </a:xfrm>
          <a:prstGeom prst="rect">
            <a:avLst/>
          </a:prstGeom>
          <a:noFill/>
        </p:spPr>
        <p:txBody>
          <a:bodyPr wrap="square">
            <a:spAutoFit/>
          </a:bodyPr>
          <a:lstStyle/>
          <a:p>
            <a:pPr marL="342900" lvl="0" indent="-342900">
              <a:spcBef>
                <a:spcPts val="185"/>
              </a:spcBef>
              <a:buSzPct val="120000"/>
              <a:buFont typeface="Times New Roman" panose="02020603050405020304" pitchFamily="18" charset="0"/>
              <a:buAutoNum type="arabicPeriod"/>
              <a:tabLst>
                <a:tab pos="367030" algn="l"/>
              </a:tabLst>
            </a:pPr>
            <a:r>
              <a:rPr lang="en-US" sz="1800" dirty="0">
                <a:effectLst/>
                <a:latin typeface="Times New Roman" panose="02020603050405020304" pitchFamily="18" charset="0"/>
                <a:ea typeface="Times New Roman" panose="02020603050405020304" pitchFamily="18" charset="0"/>
              </a:rPr>
              <a:t>Power</a:t>
            </a:r>
            <a:r>
              <a:rPr lang="en-US" sz="1800" spc="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Analysis</a:t>
            </a:r>
            <a:r>
              <a:rPr lang="en-US" sz="1800" spc="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5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A.R.Bergen</a:t>
            </a:r>
            <a:r>
              <a:rPr lang="en-US" sz="1800" dirty="0">
                <a:effectLst/>
                <a:latin typeface="Times New Roman" panose="02020603050405020304" pitchFamily="18" charset="0"/>
                <a:ea typeface="Times New Roman" panose="02020603050405020304" pitchFamily="18" charset="0"/>
              </a:rPr>
              <a:t>,</a:t>
            </a:r>
            <a:r>
              <a:rPr lang="en-US" sz="1800" spc="7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Prentice</a:t>
            </a:r>
            <a:r>
              <a:rPr lang="en-US" sz="1800" spc="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Hall,</a:t>
            </a:r>
            <a:r>
              <a:rPr lang="en-US" sz="1800" spc="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Inc.</a:t>
            </a:r>
            <a:endParaRPr lang="en-IN" sz="1800" dirty="0">
              <a:effectLst/>
              <a:latin typeface="Times New Roman" panose="02020603050405020304" pitchFamily="18" charset="0"/>
              <a:ea typeface="Times New Roman" panose="02020603050405020304" pitchFamily="18" charset="0"/>
            </a:endParaRPr>
          </a:p>
          <a:p>
            <a:pPr marL="342900" lvl="0" indent="-342900">
              <a:spcBef>
                <a:spcPts val="225"/>
              </a:spcBef>
              <a:buSzPct val="120000"/>
              <a:buFont typeface="Times New Roman" panose="02020603050405020304" pitchFamily="18" charset="0"/>
              <a:buAutoNum type="arabicPeriod"/>
              <a:tabLst>
                <a:tab pos="367030" algn="l"/>
              </a:tabLst>
            </a:pPr>
            <a:r>
              <a:rPr lang="en-US" sz="1800" dirty="0">
                <a:effectLst/>
                <a:latin typeface="Times New Roman" panose="02020603050405020304" pitchFamily="18" charset="0"/>
                <a:ea typeface="Times New Roman" panose="02020603050405020304" pitchFamily="18" charset="0"/>
              </a:rPr>
              <a:t>Power</a:t>
            </a:r>
            <a:r>
              <a:rPr lang="en-US" sz="1800" spc="6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Analysis</a:t>
            </a:r>
            <a:r>
              <a:rPr lang="en-US" sz="1800" spc="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75"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HadiSaadat</a:t>
            </a:r>
            <a:r>
              <a:rPr lang="en-US" sz="1800" spc="7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TMH</a:t>
            </a:r>
            <a:r>
              <a:rPr lang="en-US" sz="1800" spc="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Edition.</a:t>
            </a:r>
            <a:endParaRPr lang="en-IN" sz="1800" dirty="0">
              <a:effectLst/>
              <a:latin typeface="Times New Roman" panose="02020603050405020304" pitchFamily="18" charset="0"/>
              <a:ea typeface="Times New Roman" panose="02020603050405020304" pitchFamily="18" charset="0"/>
            </a:endParaRPr>
          </a:p>
          <a:p>
            <a:pPr marL="342900" lvl="0" indent="-342900">
              <a:spcBef>
                <a:spcPts val="260"/>
              </a:spcBef>
              <a:buSzPct val="120000"/>
              <a:buFont typeface="Times New Roman" panose="02020603050405020304" pitchFamily="18" charset="0"/>
              <a:buAutoNum type="arabicPeriod"/>
              <a:tabLst>
                <a:tab pos="367030" algn="l"/>
              </a:tabLst>
            </a:pPr>
            <a:r>
              <a:rPr lang="en-US" sz="1800" dirty="0">
                <a:effectLst/>
                <a:latin typeface="Times New Roman" panose="02020603050405020304" pitchFamily="18" charset="0"/>
                <a:ea typeface="Times New Roman" panose="02020603050405020304" pitchFamily="18" charset="0"/>
              </a:rPr>
              <a:t>Power</a:t>
            </a:r>
            <a:r>
              <a:rPr lang="en-US" sz="1800" spc="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10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Analysis</a:t>
            </a:r>
            <a:r>
              <a:rPr lang="en-US" sz="1800" spc="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9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B.R.Gupta</a:t>
            </a:r>
            <a:r>
              <a:rPr lang="en-US" sz="1800" dirty="0">
                <a:effectLst/>
                <a:latin typeface="Times New Roman" panose="02020603050405020304" pitchFamily="18" charset="0"/>
                <a:ea typeface="Times New Roman" panose="02020603050405020304" pitchFamily="18" charset="0"/>
              </a:rPr>
              <a:t>,</a:t>
            </a:r>
            <a:r>
              <a:rPr lang="en-US" sz="1800" spc="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Wheeler</a:t>
            </a:r>
            <a:r>
              <a:rPr lang="en-US" sz="1800" spc="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Publications.</a:t>
            </a:r>
            <a:endParaRPr lang="en-IN" sz="1800" dirty="0">
              <a:effectLst/>
              <a:latin typeface="Times New Roman" panose="02020603050405020304" pitchFamily="18" charset="0"/>
              <a:ea typeface="Times New Roman" panose="02020603050405020304" pitchFamily="18" charset="0"/>
            </a:endParaRPr>
          </a:p>
          <a:p>
            <a:pPr marL="342900" marR="222885" lvl="0" indent="-342900">
              <a:lnSpc>
                <a:spcPct val="117000"/>
              </a:lnSpc>
              <a:spcBef>
                <a:spcPts val="225"/>
              </a:spcBef>
              <a:buSzPct val="120000"/>
              <a:buFont typeface="Times New Roman" panose="02020603050405020304" pitchFamily="18" charset="0"/>
              <a:buAutoNum type="arabicPeriod"/>
              <a:tabLst>
                <a:tab pos="367030" algn="l"/>
              </a:tabLst>
            </a:pPr>
            <a:r>
              <a:rPr lang="en-US" sz="1800" dirty="0">
                <a:effectLst/>
                <a:latin typeface="Times New Roman" panose="02020603050405020304" pitchFamily="18" charset="0"/>
                <a:ea typeface="Times New Roman" panose="02020603050405020304" pitchFamily="18" charset="0"/>
              </a:rPr>
              <a:t>Power</a:t>
            </a:r>
            <a:r>
              <a:rPr lang="en-US" sz="1800" spc="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Analysis</a:t>
            </a:r>
            <a:r>
              <a:rPr lang="en-US" sz="1800" spc="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Design</a:t>
            </a:r>
            <a:r>
              <a:rPr lang="en-US" sz="1800" spc="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5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J.Duncan</a:t>
            </a:r>
            <a:r>
              <a:rPr lang="en-US" sz="1800" spc="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Glover,</a:t>
            </a:r>
            <a:r>
              <a:rPr lang="en-US" sz="1800" spc="6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M.S.Sarma</a:t>
            </a:r>
            <a:r>
              <a:rPr lang="en-US" sz="1800" dirty="0">
                <a:effectLst/>
                <a:latin typeface="Times New Roman" panose="02020603050405020304" pitchFamily="18" charset="0"/>
                <a:ea typeface="Times New Roman" panose="02020603050405020304" pitchFamily="18" charset="0"/>
              </a:rPr>
              <a:t>,</a:t>
            </a:r>
            <a:r>
              <a:rPr lang="en-US" sz="1800" spc="6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T.J.Overbye</a:t>
            </a:r>
            <a:r>
              <a:rPr lang="en-US" sz="1800" dirty="0">
                <a:effectLst/>
                <a:latin typeface="Times New Roman" panose="02020603050405020304" pitchFamily="18" charset="0"/>
                <a:ea typeface="Times New Roman" panose="02020603050405020304" pitchFamily="18" charset="0"/>
              </a:rPr>
              <a:t>-</a:t>
            </a:r>
            <a:r>
              <a:rPr lang="en-US" sz="1800" spc="-2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Cengage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Learning</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publications.</a:t>
            </a:r>
            <a:endParaRPr lang="en-IN" sz="1800" dirty="0">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70EC80D6-98ED-0FBA-0F55-0A739527480A}"/>
              </a:ext>
            </a:extLst>
          </p:cNvPr>
          <p:cNvSpPr txBox="1"/>
          <p:nvPr/>
        </p:nvSpPr>
        <p:spPr>
          <a:xfrm>
            <a:off x="1879600" y="4378909"/>
            <a:ext cx="6095999" cy="1343958"/>
          </a:xfrm>
          <a:prstGeom prst="rect">
            <a:avLst/>
          </a:prstGeom>
          <a:noFill/>
        </p:spPr>
        <p:txBody>
          <a:bodyPr wrap="square">
            <a:spAutoFit/>
          </a:bodyPr>
          <a:lstStyle/>
          <a:p>
            <a:pPr>
              <a:spcBef>
                <a:spcPts val="30"/>
              </a:spcBef>
            </a:pPr>
            <a:r>
              <a:rPr lang="en-US" sz="2400" dirty="0">
                <a:effectLst/>
                <a:latin typeface="Times New Roman" panose="02020603050405020304" pitchFamily="18" charset="0"/>
                <a:ea typeface="Times New Roman" panose="02020603050405020304" pitchFamily="18" charset="0"/>
              </a:rPr>
              <a:t> </a:t>
            </a:r>
            <a:endParaRPr lang="en-IN" sz="1800" dirty="0">
              <a:effectLst/>
              <a:latin typeface="Times New Roman" panose="02020603050405020304" pitchFamily="18" charset="0"/>
              <a:ea typeface="Times New Roman" panose="02020603050405020304" pitchFamily="18" charset="0"/>
            </a:endParaRPr>
          </a:p>
          <a:p>
            <a:pPr marL="95885"/>
            <a:r>
              <a:rPr lang="en-US" sz="1800" b="1" kern="0" dirty="0">
                <a:effectLst/>
                <a:latin typeface="Times New Roman" panose="02020603050405020304" pitchFamily="18" charset="0"/>
                <a:ea typeface="Times New Roman" panose="02020603050405020304" pitchFamily="18" charset="0"/>
              </a:rPr>
              <a:t>Weblinks:</a:t>
            </a:r>
            <a:endParaRPr lang="en-IN" sz="1800" b="1" kern="0" dirty="0">
              <a:effectLst/>
              <a:latin typeface="Times New Roman" panose="02020603050405020304" pitchFamily="18" charset="0"/>
              <a:ea typeface="Times New Roman" panose="02020603050405020304" pitchFamily="18" charset="0"/>
            </a:endParaRPr>
          </a:p>
          <a:p>
            <a:pPr marL="179705">
              <a:spcBef>
                <a:spcPts val="185"/>
              </a:spcBef>
            </a:pPr>
            <a:r>
              <a:rPr lang="en-US" sz="1800" dirty="0">
                <a:effectLst/>
                <a:latin typeface="Times New Roman" panose="02020603050405020304" pitchFamily="18" charset="0"/>
                <a:ea typeface="Times New Roman" panose="02020603050405020304" pitchFamily="18" charset="0"/>
              </a:rPr>
              <a:t>1.</a:t>
            </a:r>
            <a:r>
              <a:rPr lang="en-US" sz="1800" spc="5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https://nptel.ac.in/courses/108/105/108105067/</a:t>
            </a:r>
            <a:endParaRPr lang="en-IN" sz="1800" dirty="0">
              <a:effectLst/>
              <a:latin typeface="Times New Roman" panose="02020603050405020304" pitchFamily="18" charset="0"/>
              <a:ea typeface="Times New Roman" panose="02020603050405020304" pitchFamily="18" charset="0"/>
            </a:endParaRPr>
          </a:p>
          <a:p>
            <a:pPr marL="179705">
              <a:spcBef>
                <a:spcPts val="225"/>
              </a:spcBef>
            </a:pPr>
            <a:r>
              <a:rPr lang="en-US" sz="18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a:t>
            </a:r>
            <a:r>
              <a:rPr lang="en-US" sz="1800" b="1" spc="4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https://nptel.ac.in/courses/108/104/108104051/</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6354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8FE15A-DC87-6ABA-409C-DC71D9B79DA7}"/>
              </a:ext>
            </a:extLst>
          </p:cNvPr>
          <p:cNvPicPr>
            <a:picLocks noChangeAspect="1"/>
          </p:cNvPicPr>
          <p:nvPr/>
        </p:nvPicPr>
        <p:blipFill>
          <a:blip r:embed="rId2"/>
          <a:stretch>
            <a:fillRect/>
          </a:stretch>
        </p:blipFill>
        <p:spPr>
          <a:xfrm>
            <a:off x="1899920" y="1684350"/>
            <a:ext cx="9113520" cy="4797730"/>
          </a:xfrm>
          <a:prstGeom prst="rect">
            <a:avLst/>
          </a:prstGeom>
        </p:spPr>
      </p:pic>
      <p:sp>
        <p:nvSpPr>
          <p:cNvPr id="4" name="TextBox 3">
            <a:extLst>
              <a:ext uri="{FF2B5EF4-FFF2-40B4-BE49-F238E27FC236}">
                <a16:creationId xmlns:a16="http://schemas.microsoft.com/office/drawing/2014/main" id="{305FAC69-7B2D-7714-8A80-0763DC431233}"/>
              </a:ext>
            </a:extLst>
          </p:cNvPr>
          <p:cNvSpPr txBox="1"/>
          <p:nvPr/>
        </p:nvSpPr>
        <p:spPr>
          <a:xfrm>
            <a:off x="1899920" y="691803"/>
            <a:ext cx="9113520" cy="584775"/>
          </a:xfrm>
          <a:prstGeom prst="rect">
            <a:avLst/>
          </a:prstGeom>
          <a:noFill/>
        </p:spPr>
        <p:txBody>
          <a:bodyPr wrap="square" rtlCol="0">
            <a:spAutoFit/>
          </a:bodyPr>
          <a:lstStyle/>
          <a:p>
            <a:pPr algn="ctr"/>
            <a:r>
              <a:rPr lang="en-US" sz="3200" b="1" dirty="0">
                <a:latin typeface="Times New Roman" panose="02020603050405020304" pitchFamily="18" charset="0"/>
                <a:cs typeface="Times New Roman" panose="02020603050405020304" pitchFamily="18" charset="0"/>
              </a:rPr>
              <a:t>Overview of Power System Analysis</a:t>
            </a:r>
            <a:endParaRPr lang="en-IN" sz="3200" b="1" dirty="0"/>
          </a:p>
        </p:txBody>
      </p:sp>
    </p:spTree>
    <p:extLst>
      <p:ext uri="{BB962C8B-B14F-4D97-AF65-F5344CB8AC3E}">
        <p14:creationId xmlns:p14="http://schemas.microsoft.com/office/powerpoint/2010/main" val="3681583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E8D063-3A24-7ABC-8572-23D9DFFAA05F}"/>
              </a:ext>
            </a:extLst>
          </p:cNvPr>
          <p:cNvPicPr>
            <a:picLocks noChangeAspect="1"/>
          </p:cNvPicPr>
          <p:nvPr/>
        </p:nvPicPr>
        <p:blipFill>
          <a:blip r:embed="rId2"/>
          <a:stretch>
            <a:fillRect/>
          </a:stretch>
        </p:blipFill>
        <p:spPr>
          <a:xfrm>
            <a:off x="1629295" y="1878695"/>
            <a:ext cx="9360130" cy="4545196"/>
          </a:xfrm>
          <a:prstGeom prst="rect">
            <a:avLst/>
          </a:prstGeom>
        </p:spPr>
      </p:pic>
      <p:sp>
        <p:nvSpPr>
          <p:cNvPr id="4" name="TextBox 3">
            <a:extLst>
              <a:ext uri="{FF2B5EF4-FFF2-40B4-BE49-F238E27FC236}">
                <a16:creationId xmlns:a16="http://schemas.microsoft.com/office/drawing/2014/main" id="{E71E8A95-A9AA-8709-3F7E-54CF21E9996C}"/>
              </a:ext>
            </a:extLst>
          </p:cNvPr>
          <p:cNvSpPr txBox="1"/>
          <p:nvPr/>
        </p:nvSpPr>
        <p:spPr>
          <a:xfrm>
            <a:off x="1629295" y="698269"/>
            <a:ext cx="9077498" cy="553998"/>
          </a:xfrm>
          <a:prstGeom prst="rect">
            <a:avLst/>
          </a:prstGeom>
          <a:noFill/>
        </p:spPr>
        <p:txBody>
          <a:bodyPr wrap="square" rtlCol="0">
            <a:spAutoFit/>
          </a:bodyPr>
          <a:lstStyle/>
          <a:p>
            <a:pPr algn="ctr"/>
            <a:r>
              <a:rPr lang="en-US" sz="3000" b="1" dirty="0">
                <a:latin typeface="Times New Roman" panose="02020603050405020304" pitchFamily="18" charset="0"/>
                <a:cs typeface="Times New Roman" panose="02020603050405020304" pitchFamily="18" charset="0"/>
              </a:rPr>
              <a:t> Functions of power system analysis </a:t>
            </a:r>
            <a:endParaRPr lang="en-IN" sz="3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0006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9FEE9B-B99B-7BD7-7068-2C92185750EE}"/>
              </a:ext>
            </a:extLst>
          </p:cNvPr>
          <p:cNvSpPr txBox="1"/>
          <p:nvPr/>
        </p:nvSpPr>
        <p:spPr>
          <a:xfrm>
            <a:off x="1553497" y="266706"/>
            <a:ext cx="10638503" cy="1015663"/>
          </a:xfrm>
          <a:prstGeom prst="rect">
            <a:avLst/>
          </a:prstGeom>
          <a:noFill/>
        </p:spPr>
        <p:txBody>
          <a:bodyPr wrap="square">
            <a:spAutoFit/>
          </a:bodyPr>
          <a:lstStyle/>
          <a:p>
            <a:r>
              <a:rPr lang="en-IN" sz="2400" b="1" dirty="0">
                <a:latin typeface="Times New Roman" panose="02020603050405020304" pitchFamily="18" charset="0"/>
                <a:cs typeface="Times New Roman" panose="02020603050405020304" pitchFamily="18" charset="0"/>
              </a:rPr>
              <a:t>IMPORTANCE OF POWER SYSTEM ANALYSIS:</a:t>
            </a:r>
          </a:p>
          <a:p>
            <a:endParaRPr lang="en-IN" dirty="0"/>
          </a:p>
          <a:p>
            <a:endParaRPr lang="en-IN" dirty="0">
              <a:latin typeface="Times New Roman" panose="02020603050405020304" pitchFamily="18" charset="0"/>
              <a:cs typeface="Times New Roman" panose="02020603050405020304" pitchFamily="18" charset="0"/>
            </a:endParaRPr>
          </a:p>
        </p:txBody>
      </p:sp>
      <p:sp>
        <p:nvSpPr>
          <p:cNvPr id="5" name="Rectangle 2">
            <a:extLst>
              <a:ext uri="{FF2B5EF4-FFF2-40B4-BE49-F238E27FC236}">
                <a16:creationId xmlns:a16="http://schemas.microsoft.com/office/drawing/2014/main" id="{9D1DFD17-6939-B3F7-D60E-7F70B2EFA222}"/>
              </a:ext>
            </a:extLst>
          </p:cNvPr>
          <p:cNvSpPr>
            <a:spLocks noChangeArrowheads="1"/>
          </p:cNvSpPr>
          <p:nvPr/>
        </p:nvSpPr>
        <p:spPr bwMode="auto">
          <a:xfrm>
            <a:off x="1553497" y="880675"/>
            <a:ext cx="10245214"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Power system analysis is crucial for the efficient, reliable, and economical operation of electrical power systems. It involves the study of generation, transmission, and distribution of electrical power to ensure stability, safety, and optimal performance. The key importance of power system analysis is as follows:</a:t>
            </a: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 Ensuring System Stability and Reliability</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Helps in maintaining voltage and frequency stability under normal and fault conditions.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Prevents blackouts and system failures by analyzing contingency scenarios. </a:t>
            </a: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 Load Flow Analysis</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Determines the voltage, current, power flow, and losses in the system.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Ensures proper load distribution among generators to maintain efficiency. </a:t>
            </a: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Fault Analysis</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Identifies short-circuit and other fault conditions to design protective systems.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Helps in selecting appropriate circuit breakers and relays for system protection. </a:t>
            </a: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tabLst/>
            </a:pPr>
            <a:endParaRPr kumimoji="0" lang="en-US" altLang="en-US"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3826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6E8C81-12FF-F150-9489-0DFBB01E913A}"/>
              </a:ext>
            </a:extLst>
          </p:cNvPr>
          <p:cNvSpPr>
            <a:spLocks noChangeArrowheads="1"/>
          </p:cNvSpPr>
          <p:nvPr/>
        </p:nvSpPr>
        <p:spPr bwMode="auto">
          <a:xfrm>
            <a:off x="1493520" y="152962"/>
            <a:ext cx="1019048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 Economic Operation and Optimization</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Reduces power losses and improves efficiency, leading to cost savings.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Helps in optimal power dispatch and load scheduling. </a:t>
            </a: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 Protection System Design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Assists in designing protective relays, circuit breakers, and fuse coordination.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Ensures quick fault isolation to prevent damage to equipment.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 Power Quality Improvement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Identifies voltage fluctuations, harmonics, and power factor issues.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Helps in mitigating power quality disturbances for smooth operation of electrical devices.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 Expansion Planning and Upgrades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Supports decision-making for power system expansion, transmission line additions, and upgrades.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Ensures future demand is met without compromising system </a:t>
            </a:r>
            <a:r>
              <a:rPr kumimoji="0" lang="en-US" alt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performanced</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adherence to grid codes.</a:t>
            </a:r>
          </a:p>
        </p:txBody>
      </p:sp>
    </p:spTree>
    <p:extLst>
      <p:ext uri="{BB962C8B-B14F-4D97-AF65-F5344CB8AC3E}">
        <p14:creationId xmlns:p14="http://schemas.microsoft.com/office/powerpoint/2010/main" val="3972976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B1BCF9-38C8-31E6-AFEC-E3EA4B14CEA6}"/>
              </a:ext>
            </a:extLst>
          </p:cNvPr>
          <p:cNvSpPr txBox="1"/>
          <p:nvPr/>
        </p:nvSpPr>
        <p:spPr>
          <a:xfrm>
            <a:off x="1747777" y="796657"/>
            <a:ext cx="10150997" cy="5940088"/>
          </a:xfrm>
          <a:prstGeom prst="rect">
            <a:avLst/>
          </a:prstGeom>
          <a:noFill/>
        </p:spPr>
        <p:txBody>
          <a:bodyPr wrap="square">
            <a:spAutoFit/>
          </a:bodyPr>
          <a:lstStyle/>
          <a:p>
            <a:endParaRPr lang="en-IN" sz="2000" dirty="0"/>
          </a:p>
          <a:p>
            <a:endParaRPr lang="en-IN" sz="2000" dirty="0"/>
          </a:p>
          <a:p>
            <a:r>
              <a:rPr lang="en-IN" sz="2000" dirty="0">
                <a:latin typeface="Times New Roman" panose="02020603050405020304" pitchFamily="18" charset="0"/>
                <a:cs typeface="Times New Roman" panose="02020603050405020304" pitchFamily="18" charset="0"/>
              </a:rPr>
              <a:t>1. </a:t>
            </a:r>
            <a:r>
              <a:rPr lang="en-IN" sz="2000" b="1" dirty="0">
                <a:latin typeface="Times New Roman" panose="02020603050405020304" pitchFamily="18" charset="0"/>
                <a:cs typeface="Times New Roman" panose="02020603050405020304" pitchFamily="18" charset="0"/>
              </a:rPr>
              <a:t>Load Flow Analysis</a:t>
            </a:r>
            <a:r>
              <a:rPr lang="en-IN" sz="2000" dirty="0">
                <a:latin typeface="Times New Roman" panose="02020603050405020304" pitchFamily="18" charset="0"/>
                <a:cs typeface="Times New Roman" panose="02020603050405020304" pitchFamily="18" charset="0"/>
              </a:rPr>
              <a:t>: Determines the voltage, current, and power flow in each branch of a power system to ensure efficient operation and prevent overloads.</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2. </a:t>
            </a:r>
            <a:r>
              <a:rPr lang="en-IN" sz="2000" b="1" dirty="0">
                <a:latin typeface="Times New Roman" panose="02020603050405020304" pitchFamily="18" charset="0"/>
                <a:cs typeface="Times New Roman" panose="02020603050405020304" pitchFamily="18" charset="0"/>
              </a:rPr>
              <a:t>Short Circuit Analysis</a:t>
            </a:r>
            <a:r>
              <a:rPr lang="en-IN" sz="2000" dirty="0">
                <a:latin typeface="Times New Roman" panose="02020603050405020304" pitchFamily="18" charset="0"/>
                <a:cs typeface="Times New Roman" panose="02020603050405020304" pitchFamily="18" charset="0"/>
              </a:rPr>
              <a:t>: Identifies the potential impact of faults or short circuits in the system, helping to design protective measures and minimize damage.</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3. </a:t>
            </a:r>
            <a:r>
              <a:rPr lang="en-IN" sz="2000" b="1" dirty="0">
                <a:latin typeface="Times New Roman" panose="02020603050405020304" pitchFamily="18" charset="0"/>
                <a:cs typeface="Times New Roman" panose="02020603050405020304" pitchFamily="18" charset="0"/>
              </a:rPr>
              <a:t>Stability Analysis</a:t>
            </a:r>
            <a:r>
              <a:rPr lang="en-IN" sz="2000" dirty="0">
                <a:latin typeface="Times New Roman" panose="02020603050405020304" pitchFamily="18" charset="0"/>
                <a:cs typeface="Times New Roman" panose="02020603050405020304" pitchFamily="18" charset="0"/>
              </a:rPr>
              <a:t>: Assesses the ability of the power system to maintain stable operation under various conditions, such as during faults or load changes.</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4. </a:t>
            </a:r>
            <a:r>
              <a:rPr lang="en-IN" sz="2000" b="1" dirty="0">
                <a:latin typeface="Times New Roman" panose="02020603050405020304" pitchFamily="18" charset="0"/>
                <a:cs typeface="Times New Roman" panose="02020603050405020304" pitchFamily="18" charset="0"/>
              </a:rPr>
              <a:t>Contingency Analysis</a:t>
            </a:r>
            <a:r>
              <a:rPr lang="en-IN" sz="2000" dirty="0">
                <a:latin typeface="Times New Roman" panose="02020603050405020304" pitchFamily="18" charset="0"/>
                <a:cs typeface="Times New Roman" panose="02020603050405020304" pitchFamily="18" charset="0"/>
              </a:rPr>
              <a:t>: Evaluates the impact of potential failures or outages on the power system, aiding in the development of contingency plans.</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5. </a:t>
            </a:r>
            <a:r>
              <a:rPr lang="en-IN" sz="2000" b="1" dirty="0">
                <a:latin typeface="Times New Roman" panose="02020603050405020304" pitchFamily="18" charset="0"/>
                <a:cs typeface="Times New Roman" panose="02020603050405020304" pitchFamily="18" charset="0"/>
              </a:rPr>
              <a:t>Economic Dispatch</a:t>
            </a:r>
            <a:r>
              <a:rPr lang="en-IN" sz="2000" dirty="0">
                <a:latin typeface="Times New Roman" panose="02020603050405020304" pitchFamily="18" charset="0"/>
                <a:cs typeface="Times New Roman" panose="02020603050405020304" pitchFamily="18" charset="0"/>
              </a:rPr>
              <a:t>: Optimizes the generation of power to minimize costs while meeting demand and maintaining system reliability.</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6. </a:t>
            </a:r>
            <a:r>
              <a:rPr lang="en-IN" sz="2000" b="1" dirty="0">
                <a:latin typeface="Times New Roman" panose="02020603050405020304" pitchFamily="18" charset="0"/>
                <a:cs typeface="Times New Roman" panose="02020603050405020304" pitchFamily="18" charset="0"/>
              </a:rPr>
              <a:t>Harmonic Analysis</a:t>
            </a:r>
            <a:r>
              <a:rPr lang="en-IN" sz="2000" dirty="0">
                <a:latin typeface="Times New Roman" panose="02020603050405020304" pitchFamily="18" charset="0"/>
                <a:cs typeface="Times New Roman" panose="02020603050405020304" pitchFamily="18" charset="0"/>
              </a:rPr>
              <a:t>: Identifies and mitigates harmonics in the power system, which can cause equipment malfunctions and reduce efficiency.</a:t>
            </a:r>
          </a:p>
        </p:txBody>
      </p:sp>
      <p:sp>
        <p:nvSpPr>
          <p:cNvPr id="4" name="TextBox 3">
            <a:extLst>
              <a:ext uri="{FF2B5EF4-FFF2-40B4-BE49-F238E27FC236}">
                <a16:creationId xmlns:a16="http://schemas.microsoft.com/office/drawing/2014/main" id="{BF6F2814-7C1D-5DB9-A82C-389B46DF7D06}"/>
              </a:ext>
            </a:extLst>
          </p:cNvPr>
          <p:cNvSpPr txBox="1"/>
          <p:nvPr/>
        </p:nvSpPr>
        <p:spPr>
          <a:xfrm>
            <a:off x="1747777" y="703283"/>
            <a:ext cx="3993266" cy="492443"/>
          </a:xfrm>
          <a:prstGeom prst="rect">
            <a:avLst/>
          </a:prstGeom>
          <a:noFill/>
        </p:spPr>
        <p:txBody>
          <a:bodyPr wrap="square" rtlCol="0">
            <a:spAutoFit/>
          </a:bodyPr>
          <a:lstStyle/>
          <a:p>
            <a:r>
              <a:rPr lang="en-IN" sz="2600" b="1" dirty="0">
                <a:latin typeface="Times New Roman" panose="02020603050405020304" pitchFamily="18" charset="0"/>
                <a:cs typeface="Times New Roman" panose="02020603050405020304" pitchFamily="18" charset="0"/>
              </a:rPr>
              <a:t>APPLICATIONS:</a:t>
            </a:r>
          </a:p>
        </p:txBody>
      </p:sp>
    </p:spTree>
    <p:extLst>
      <p:ext uri="{BB962C8B-B14F-4D97-AF65-F5344CB8AC3E}">
        <p14:creationId xmlns:p14="http://schemas.microsoft.com/office/powerpoint/2010/main" val="638217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F35A58-27AA-69D1-99CC-3B54700E3CF8}"/>
              </a:ext>
            </a:extLst>
          </p:cNvPr>
          <p:cNvSpPr txBox="1"/>
          <p:nvPr/>
        </p:nvSpPr>
        <p:spPr>
          <a:xfrm>
            <a:off x="3611302" y="2566142"/>
            <a:ext cx="5382227" cy="1200329"/>
          </a:xfrm>
          <a:prstGeom prst="rect">
            <a:avLst/>
          </a:prstGeom>
          <a:noFill/>
        </p:spPr>
        <p:txBody>
          <a:bodyPr wrap="square" rtlCol="0">
            <a:spAutoFit/>
          </a:bodyPr>
          <a:lstStyle/>
          <a:p>
            <a:r>
              <a:rPr lang="en-IN" sz="7200" b="1" dirty="0">
                <a:latin typeface="Algerian" panose="04020705040A02060702" pitchFamily="82" charset="0"/>
              </a:rPr>
              <a:t>THANKYOU</a:t>
            </a:r>
          </a:p>
        </p:txBody>
      </p:sp>
    </p:spTree>
    <p:extLst>
      <p:ext uri="{BB962C8B-B14F-4D97-AF65-F5344CB8AC3E}">
        <p14:creationId xmlns:p14="http://schemas.microsoft.com/office/powerpoint/2010/main" val="3105365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129</TotalTime>
  <Words>1063</Words>
  <Application>Microsoft Office PowerPoint</Application>
  <PresentationFormat>Widescreen</PresentationFormat>
  <Paragraphs>93</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Algerian</vt:lpstr>
      <vt:lpstr>Arial</vt:lpstr>
      <vt:lpstr>Calibri</vt:lpstr>
      <vt:lpstr>Calibri Light</vt:lpstr>
      <vt:lpstr>Times New Roman</vt:lpstr>
      <vt:lpstr>Office Theme</vt:lpstr>
      <vt:lpstr>Introduction to Power System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Tharun sai</dc:creator>
  <cp:lastModifiedBy>Ravisankar Kampara</cp:lastModifiedBy>
  <cp:revision>4</cp:revision>
  <dcterms:created xsi:type="dcterms:W3CDTF">2025-02-04T06:12:28Z</dcterms:created>
  <dcterms:modified xsi:type="dcterms:W3CDTF">2025-02-18T08:34:16Z</dcterms:modified>
</cp:coreProperties>
</file>